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32"/>
  </p:notesMasterIdLst>
  <p:handoutMasterIdLst>
    <p:handoutMasterId r:id="rId33"/>
  </p:handoutMasterIdLst>
  <p:sldIdLst>
    <p:sldId id="425" r:id="rId5"/>
    <p:sldId id="426" r:id="rId6"/>
    <p:sldId id="452" r:id="rId7"/>
    <p:sldId id="463" r:id="rId8"/>
    <p:sldId id="453" r:id="rId9"/>
    <p:sldId id="435" r:id="rId10"/>
    <p:sldId id="446" r:id="rId11"/>
    <p:sldId id="454" r:id="rId12"/>
    <p:sldId id="427" r:id="rId13"/>
    <p:sldId id="428" r:id="rId14"/>
    <p:sldId id="429" r:id="rId15"/>
    <p:sldId id="431" r:id="rId16"/>
    <p:sldId id="430" r:id="rId17"/>
    <p:sldId id="456" r:id="rId18"/>
    <p:sldId id="434" r:id="rId19"/>
    <p:sldId id="457" r:id="rId20"/>
    <p:sldId id="433" r:id="rId21"/>
    <p:sldId id="460" r:id="rId22"/>
    <p:sldId id="468" r:id="rId23"/>
    <p:sldId id="449" r:id="rId24"/>
    <p:sldId id="462" r:id="rId25"/>
    <p:sldId id="461" r:id="rId26"/>
    <p:sldId id="458" r:id="rId27"/>
    <p:sldId id="465" r:id="rId28"/>
    <p:sldId id="466" r:id="rId29"/>
    <p:sldId id="467" r:id="rId30"/>
    <p:sldId id="464" r:id="rId31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ne Abildgård" initials="LA" lastIdx="8" clrIdx="0">
    <p:extLst/>
  </p:cmAuthor>
  <p:cmAuthor id="2" name="Birgitte Wendelboe" initials="BW" lastIdx="9" clrIdx="1">
    <p:extLst>
      <p:ext uri="{19B8F6BF-5375-455C-9EA6-DF929625EA0E}">
        <p15:presenceInfo xmlns:p15="http://schemas.microsoft.com/office/powerpoint/2012/main" userId="S-1-5-21-3014633902-57325004-2803346514-219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059" autoAdjust="0"/>
    <p:restoredTop sz="95179" autoAdjust="0"/>
  </p:normalViewPr>
  <p:slideViewPr>
    <p:cSldViewPr snapToGrid="0">
      <p:cViewPr varScale="1">
        <p:scale>
          <a:sx n="68" d="100"/>
          <a:sy n="68" d="100"/>
        </p:scale>
        <p:origin x="179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8" d="100"/>
          <a:sy n="68" d="100"/>
        </p:scale>
        <p:origin x="-2888" y="-10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handoutMaster" Target="handoutMasters/handoutMaster1.xml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presProps" Target="pres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557" cy="4976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50582" y="1"/>
            <a:ext cx="2945557" cy="4976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A21A84-598B-4C8C-8298-61EAEF75626B}" type="datetimeFigureOut">
              <a:rPr lang="da-DK" smtClean="0"/>
              <a:t>18-08-2018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9428952"/>
            <a:ext cx="2945557" cy="49768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3"/>
          </p:nvPr>
        </p:nvSpPr>
        <p:spPr>
          <a:xfrm>
            <a:off x="3850582" y="9428952"/>
            <a:ext cx="2945557" cy="49768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85E272-7DCC-45FC-8F5B-22687827F87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746451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9205B72A-576F-4059-873D-0C0E3CE367AC}" type="datetimeFigureOut">
              <a:rPr lang="da-DK" smtClean="0"/>
              <a:t>18-08-2018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701DBFF1-57E8-4908-869F-ACC28BD5EB1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190955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1DBFF1-57E8-4908-869F-ACC28BD5EB1F}" type="slidenum">
              <a:rPr lang="da-DK" smtClean="0"/>
              <a:t>9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55430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34210" y="3506348"/>
            <a:ext cx="6730078" cy="720080"/>
          </a:xfrm>
        </p:spPr>
        <p:txBody>
          <a:bodyPr wrap="square" anchor="b" anchorCtr="0">
            <a:normAutofit/>
          </a:bodyPr>
          <a:lstStyle>
            <a:lvl1pPr>
              <a:lnSpc>
                <a:spcPts val="4500"/>
              </a:lnSpc>
              <a:defRPr sz="40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KLik for at tilføje titel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 hasCustomPrompt="1"/>
          </p:nvPr>
        </p:nvSpPr>
        <p:spPr>
          <a:xfrm>
            <a:off x="440775" y="4437112"/>
            <a:ext cx="6696744" cy="1440160"/>
          </a:xfrm>
        </p:spPr>
        <p:txBody>
          <a:bodyPr>
            <a:normAutofit/>
          </a:bodyPr>
          <a:lstStyle>
            <a:lvl1pPr marL="0" indent="0" algn="l">
              <a:lnSpc>
                <a:spcPts val="3200"/>
              </a:lnSpc>
              <a:buNone/>
              <a:defRPr sz="3000" b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Klik for at tilføje undertitel/afsender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8DD6E13-BEC2-487A-9E46-2CE6FFAA0955}" type="datetimeFigureOut">
              <a:rPr lang="en-US" dirty="0"/>
              <a:t>8/18/2018</a:t>
            </a:fld>
            <a:endParaRPr lang="en-US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D63841E-FDE4-4F95-B5AA-F5EB88A7EDBE}" type="slidenum">
              <a:rPr lang="en-US" dirty="0"/>
              <a:pPr/>
              <a:t>‹nr.›</a:t>
            </a:fld>
            <a:endParaRPr lang="en-US" dirty="0"/>
          </a:p>
        </p:txBody>
      </p:sp>
      <p:grpSp>
        <p:nvGrpSpPr>
          <p:cNvPr id="7" name="KombitShape"/>
          <p:cNvGrpSpPr/>
          <p:nvPr/>
        </p:nvGrpSpPr>
        <p:grpSpPr>
          <a:xfrm>
            <a:off x="2117378" y="-143168"/>
            <a:ext cx="7637386" cy="4618506"/>
            <a:chOff x="2117378" y="-143168"/>
            <a:chExt cx="7637386" cy="4618506"/>
          </a:xfrm>
          <a:solidFill>
            <a:schemeClr val="bg1"/>
          </a:solidFill>
        </p:grpSpPr>
        <p:sp>
          <p:nvSpPr>
            <p:cNvPr id="21" name="Krans 3"/>
            <p:cNvSpPr>
              <a:spLocks noChangeAspect="1"/>
            </p:cNvSpPr>
            <p:nvPr/>
          </p:nvSpPr>
          <p:spPr>
            <a:xfrm>
              <a:off x="2117378" y="-143168"/>
              <a:ext cx="4176000" cy="2088000"/>
            </a:xfrm>
            <a:custGeom>
              <a:avLst/>
              <a:gdLst/>
              <a:ahLst/>
              <a:cxnLst/>
              <a:rect l="l" t="t" r="r" b="b"/>
              <a:pathLst>
                <a:path w="4176000" h="2088000">
                  <a:moveTo>
                    <a:pt x="0" y="0"/>
                  </a:moveTo>
                  <a:lnTo>
                    <a:pt x="4176000" y="0"/>
                  </a:lnTo>
                  <a:cubicBezTo>
                    <a:pt x="4176000" y="1153171"/>
                    <a:pt x="3241171" y="2088000"/>
                    <a:pt x="2088000" y="2088000"/>
                  </a:cubicBezTo>
                  <a:cubicBezTo>
                    <a:pt x="934829" y="2088000"/>
                    <a:pt x="0" y="1153171"/>
                    <a:pt x="0" y="0"/>
                  </a:cubicBezTo>
                  <a:close/>
                  <a:moveTo>
                    <a:pt x="651122" y="0"/>
                  </a:moveTo>
                  <a:cubicBezTo>
                    <a:pt x="651122" y="793566"/>
                    <a:pt x="1294434" y="1436878"/>
                    <a:pt x="2088000" y="1436878"/>
                  </a:cubicBezTo>
                  <a:cubicBezTo>
                    <a:pt x="2881566" y="1436878"/>
                    <a:pt x="3524878" y="793566"/>
                    <a:pt x="3524878" y="0"/>
                  </a:cubicBezTo>
                </a:path>
              </a:pathLst>
            </a:cu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ktangel 21"/>
            <p:cNvSpPr/>
            <p:nvPr/>
          </p:nvSpPr>
          <p:spPr>
            <a:xfrm rot="2700000">
              <a:off x="4950278" y="2329983"/>
              <a:ext cx="3640764" cy="649946"/>
            </a:xfrm>
            <a:prstGeom prst="rect">
              <a:avLst/>
            </a:pr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ktangel 22"/>
            <p:cNvSpPr/>
            <p:nvPr/>
          </p:nvSpPr>
          <p:spPr>
            <a:xfrm rot="18900000">
              <a:off x="7227345" y="2723296"/>
              <a:ext cx="2527419" cy="652096"/>
            </a:xfrm>
            <a:custGeom>
              <a:avLst/>
              <a:gdLst/>
              <a:ahLst/>
              <a:cxnLst/>
              <a:rect l="l" t="t" r="r" b="b"/>
              <a:pathLst>
                <a:path w="2527419" h="652096">
                  <a:moveTo>
                    <a:pt x="0" y="0"/>
                  </a:moveTo>
                  <a:lnTo>
                    <a:pt x="2527419" y="0"/>
                  </a:lnTo>
                  <a:lnTo>
                    <a:pt x="1893395" y="652096"/>
                  </a:lnTo>
                  <a:lnTo>
                    <a:pt x="0" y="64994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pic>
        <p:nvPicPr>
          <p:cNvPr id="46" name="Billede 4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8000" y="6055200"/>
            <a:ext cx="1527731" cy="48546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Højrestillet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576000"/>
            <a:ext cx="4571182" cy="841638"/>
          </a:xfrm>
        </p:spPr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97A62-7F4D-46C3-87E1-477889CCEF12}" type="datetimeFigureOut">
              <a:rPr lang="en-US" dirty="0"/>
              <a:t>8/18/2018</a:t>
            </a:fld>
            <a:endParaRPr lang="en-US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3841E-FDE4-4F95-B5AA-F5EB88A7EDBE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7" name="Pladsholder til billede 6" descr="[logo:BlackWhite]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5038725" y="0"/>
            <a:ext cx="4105275" cy="6858000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lIns="324000" tIns="1440000" rIns="324000" anchor="t"/>
          <a:lstStyle>
            <a:lvl1pPr>
              <a:defRPr sz="1600" baseline="0"/>
            </a:lvl1pPr>
          </a:lstStyle>
          <a:p>
            <a:r>
              <a:rPr lang="da-DK" dirty="0"/>
              <a:t>Klik på knappen i midten for at indsætte et billede. Billedet fjernes igen ved at trykke DELETE på tastaturet. (Klik Nulstil på fanen HJEM, hvis du ikke kan se logo.)</a:t>
            </a:r>
            <a:endParaRPr lang="en-US" dirty="0"/>
          </a:p>
        </p:txBody>
      </p:sp>
      <p:sp>
        <p:nvSpPr>
          <p:cNvPr id="10" name="Pladsholder til tekst 9"/>
          <p:cNvSpPr>
            <a:spLocks noGrp="1"/>
          </p:cNvSpPr>
          <p:nvPr>
            <p:ph type="body" sz="quarter" idx="14"/>
          </p:nvPr>
        </p:nvSpPr>
        <p:spPr>
          <a:xfrm>
            <a:off x="469107" y="1583531"/>
            <a:ext cx="4318917" cy="4104031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9" name="Pladsholder til tekst 8"/>
          <p:cNvSpPr>
            <a:spLocks noGrp="1"/>
          </p:cNvSpPr>
          <p:nvPr>
            <p:ph type="body" sz="quarter" idx="15" hasCustomPrompt="1"/>
          </p:nvPr>
        </p:nvSpPr>
        <p:spPr>
          <a:xfrm>
            <a:off x="7128000" y="6066000"/>
            <a:ext cx="1512000" cy="4716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dirty="0"/>
              <a:t>
              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 bille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65BA5-11A5-4F4C-AF17-2AE2E5036D36}" type="datetimeFigureOut">
              <a:rPr lang="en-US" dirty="0"/>
              <a:t>8/18/2018</a:t>
            </a:fld>
            <a:endParaRPr lang="en-US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3841E-FDE4-4F95-B5AA-F5EB88A7EDBE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9" name="Pladsholder til billede 8"/>
          <p:cNvSpPr>
            <a:spLocks noGrp="1" noChangeAspect="1"/>
          </p:cNvSpPr>
          <p:nvPr>
            <p:ph type="pic" sz="quarter" idx="14" hasCustomPrompt="1"/>
          </p:nvPr>
        </p:nvSpPr>
        <p:spPr>
          <a:xfrm>
            <a:off x="467544" y="1581150"/>
            <a:ext cx="3960440" cy="4079875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vert="horz" lIns="252000" tIns="1080000" rIns="252000" bIns="0" rtlCol="0" anchor="t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en-US" sz="1600" baseline="0"/>
            </a:lvl1pPr>
          </a:lstStyle>
          <a:p>
            <a:r>
              <a:rPr lang="da-DK" dirty="0"/>
              <a:t>Klik så her på knappen i midten for at indsætte et billede.</a:t>
            </a:r>
            <a:endParaRPr lang="en-US" dirty="0"/>
          </a:p>
        </p:txBody>
      </p:sp>
      <p:sp>
        <p:nvSpPr>
          <p:cNvPr id="7" name="Pladsholder til billede 6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4680000" y="1587500"/>
            <a:ext cx="3960000" cy="4103689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lIns="252000" tIns="1080000" rIns="252000" anchor="t"/>
          <a:lstStyle>
            <a:lvl1pPr>
              <a:defRPr sz="1600" baseline="0"/>
            </a:lvl1pPr>
          </a:lstStyle>
          <a:p>
            <a:r>
              <a:rPr lang="da-DK" dirty="0"/>
              <a:t>Klik først her på knappen i midten for at indsætte et billede.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ts val="2700"/>
              </a:lnSpc>
              <a:defRPr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8DAC-5E6C-4D88-859D-93A0747E8277}" type="datetimeFigureOut">
              <a:rPr lang="en-US" dirty="0"/>
              <a:t>8/18/2018</a:t>
            </a:fld>
            <a:endParaRPr lang="en-US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3841E-FDE4-4F95-B5AA-F5EB88A7EDBE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fsnitsoverskrift">
    <p:bg>
      <p:bgPr>
        <a:solidFill>
          <a:srgbClr val="D7D2C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691680" y="1556793"/>
            <a:ext cx="5472608" cy="3384376"/>
          </a:xfrm>
        </p:spPr>
        <p:txBody>
          <a:bodyPr anchor="ctr"/>
          <a:lstStyle>
            <a:lvl1pPr algn="ctr">
              <a:lnSpc>
                <a:spcPts val="4500"/>
              </a:lnSpc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Klik her for at tilføje tekst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 hasCustomPrompt="1"/>
          </p:nvPr>
        </p:nvSpPr>
        <p:spPr>
          <a:xfrm>
            <a:off x="1691680" y="6723137"/>
            <a:ext cx="5400600" cy="450279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(Brødtekst benyttes ikke på dette dias)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9B3A67A-F57C-4B34-ADD1-03E0C8523631}" type="datetimeFigureOut">
              <a:rPr lang="en-US" dirty="0"/>
              <a:t>8/18/2018</a:t>
            </a:fld>
            <a:endParaRPr lang="en-US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3422BEA-4D31-4C39-B8C3-10D1386D54D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tatement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uppe 42"/>
          <p:cNvGrpSpPr/>
          <p:nvPr/>
        </p:nvGrpSpPr>
        <p:grpSpPr>
          <a:xfrm>
            <a:off x="7127786" y="6063819"/>
            <a:ext cx="1504800" cy="476559"/>
            <a:chOff x="0" y="0"/>
            <a:chExt cx="6907213" cy="2160588"/>
          </a:xfrm>
          <a:solidFill>
            <a:schemeClr val="bg1"/>
          </a:solidFill>
        </p:grpSpPr>
        <p:sp>
          <p:nvSpPr>
            <p:cNvPr id="11" name="Freeform 5"/>
            <p:cNvSpPr/>
            <p:nvPr/>
          </p:nvSpPr>
          <p:spPr bwMode="auto">
            <a:xfrm>
              <a:off x="0" y="20638"/>
              <a:ext cx="1103313" cy="1212850"/>
            </a:xfrm>
            <a:custGeom>
              <a:avLst/>
              <a:gdLst/>
              <a:ahLst/>
              <a:cxnLst/>
              <a:rect l="0" t="0" r="r" b="b"/>
              <a:pathLst>
                <a:path w="695" h="764">
                  <a:moveTo>
                    <a:pt x="0" y="0"/>
                  </a:moveTo>
                  <a:lnTo>
                    <a:pt x="168" y="0"/>
                  </a:lnTo>
                  <a:lnTo>
                    <a:pt x="168" y="334"/>
                  </a:lnTo>
                  <a:lnTo>
                    <a:pt x="478" y="0"/>
                  </a:lnTo>
                  <a:lnTo>
                    <a:pt x="680" y="0"/>
                  </a:lnTo>
                  <a:lnTo>
                    <a:pt x="370" y="324"/>
                  </a:lnTo>
                  <a:lnTo>
                    <a:pt x="695" y="764"/>
                  </a:lnTo>
                  <a:lnTo>
                    <a:pt x="493" y="764"/>
                  </a:lnTo>
                  <a:lnTo>
                    <a:pt x="256" y="439"/>
                  </a:lnTo>
                  <a:lnTo>
                    <a:pt x="168" y="530"/>
                  </a:lnTo>
                  <a:lnTo>
                    <a:pt x="168" y="764"/>
                  </a:lnTo>
                  <a:lnTo>
                    <a:pt x="0" y="76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" name="Freeform 6"/>
            <p:cNvSpPr>
              <a:spLocks noEditPoints="1"/>
            </p:cNvSpPr>
            <p:nvPr/>
          </p:nvSpPr>
          <p:spPr bwMode="auto">
            <a:xfrm>
              <a:off x="1082675" y="0"/>
              <a:ext cx="1287463" cy="1254125"/>
            </a:xfrm>
            <a:custGeom>
              <a:avLst/>
              <a:gdLst/>
              <a:ahLst/>
              <a:cxnLst/>
              <a:rect l="0" t="0" r="r" b="b"/>
              <a:pathLst>
                <a:path w="2694" h="2621">
                  <a:moveTo>
                    <a:pt x="0" y="1318"/>
                  </a:moveTo>
                  <a:cubicBezTo>
                    <a:pt x="0" y="1311"/>
                    <a:pt x="0" y="1311"/>
                    <a:pt x="0" y="1311"/>
                  </a:cubicBezTo>
                  <a:cubicBezTo>
                    <a:pt x="0" y="590"/>
                    <a:pt x="569" y="0"/>
                    <a:pt x="1351" y="0"/>
                  </a:cubicBezTo>
                  <a:cubicBezTo>
                    <a:pt x="2133" y="0"/>
                    <a:pt x="2694" y="583"/>
                    <a:pt x="2694" y="1303"/>
                  </a:cubicBezTo>
                  <a:cubicBezTo>
                    <a:pt x="2694" y="1311"/>
                    <a:pt x="2694" y="1311"/>
                    <a:pt x="2694" y="1311"/>
                  </a:cubicBezTo>
                  <a:cubicBezTo>
                    <a:pt x="2694" y="2031"/>
                    <a:pt x="2126" y="2621"/>
                    <a:pt x="1344" y="2621"/>
                  </a:cubicBezTo>
                  <a:cubicBezTo>
                    <a:pt x="562" y="2621"/>
                    <a:pt x="0" y="2038"/>
                    <a:pt x="0" y="1318"/>
                  </a:cubicBezTo>
                  <a:close/>
                  <a:moveTo>
                    <a:pt x="2111" y="1318"/>
                  </a:moveTo>
                  <a:cubicBezTo>
                    <a:pt x="2111" y="1311"/>
                    <a:pt x="2111" y="1311"/>
                    <a:pt x="2111" y="1311"/>
                  </a:cubicBezTo>
                  <a:cubicBezTo>
                    <a:pt x="2111" y="876"/>
                    <a:pt x="1793" y="514"/>
                    <a:pt x="1344" y="514"/>
                  </a:cubicBezTo>
                  <a:cubicBezTo>
                    <a:pt x="895" y="514"/>
                    <a:pt x="583" y="869"/>
                    <a:pt x="583" y="1303"/>
                  </a:cubicBezTo>
                  <a:cubicBezTo>
                    <a:pt x="583" y="1311"/>
                    <a:pt x="583" y="1311"/>
                    <a:pt x="583" y="1311"/>
                  </a:cubicBezTo>
                  <a:cubicBezTo>
                    <a:pt x="583" y="1745"/>
                    <a:pt x="902" y="2107"/>
                    <a:pt x="1351" y="2107"/>
                  </a:cubicBezTo>
                  <a:cubicBezTo>
                    <a:pt x="1800" y="2107"/>
                    <a:pt x="2111" y="1752"/>
                    <a:pt x="2111" y="131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3" name="Freeform 7"/>
            <p:cNvSpPr/>
            <p:nvPr/>
          </p:nvSpPr>
          <p:spPr bwMode="auto">
            <a:xfrm>
              <a:off x="2597150" y="20638"/>
              <a:ext cx="1211263" cy="1212850"/>
            </a:xfrm>
            <a:custGeom>
              <a:avLst/>
              <a:gdLst/>
              <a:ahLst/>
              <a:cxnLst/>
              <a:rect l="0" t="0" r="r" b="b"/>
              <a:pathLst>
                <a:path w="763" h="764">
                  <a:moveTo>
                    <a:pt x="0" y="0"/>
                  </a:moveTo>
                  <a:lnTo>
                    <a:pt x="181" y="0"/>
                  </a:lnTo>
                  <a:lnTo>
                    <a:pt x="381" y="323"/>
                  </a:lnTo>
                  <a:lnTo>
                    <a:pt x="582" y="0"/>
                  </a:lnTo>
                  <a:lnTo>
                    <a:pt x="763" y="0"/>
                  </a:lnTo>
                  <a:lnTo>
                    <a:pt x="763" y="764"/>
                  </a:lnTo>
                  <a:lnTo>
                    <a:pt x="596" y="764"/>
                  </a:lnTo>
                  <a:lnTo>
                    <a:pt x="596" y="265"/>
                  </a:lnTo>
                  <a:lnTo>
                    <a:pt x="381" y="592"/>
                  </a:lnTo>
                  <a:lnTo>
                    <a:pt x="377" y="592"/>
                  </a:lnTo>
                  <a:lnTo>
                    <a:pt x="164" y="269"/>
                  </a:lnTo>
                  <a:lnTo>
                    <a:pt x="164" y="764"/>
                  </a:lnTo>
                  <a:lnTo>
                    <a:pt x="0" y="76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8"/>
            <p:cNvSpPr>
              <a:spLocks noEditPoints="1"/>
            </p:cNvSpPr>
            <p:nvPr/>
          </p:nvSpPr>
          <p:spPr bwMode="auto">
            <a:xfrm>
              <a:off x="4103688" y="20638"/>
              <a:ext cx="1030288" cy="1212850"/>
            </a:xfrm>
            <a:custGeom>
              <a:avLst/>
              <a:gdLst/>
              <a:ahLst/>
              <a:cxnLst/>
              <a:rect l="0" t="0" r="r" b="b"/>
              <a:pathLst>
                <a:path w="2155" h="2535">
                  <a:moveTo>
                    <a:pt x="0" y="0"/>
                  </a:moveTo>
                  <a:cubicBezTo>
                    <a:pt x="1177" y="0"/>
                    <a:pt x="1177" y="0"/>
                    <a:pt x="1177" y="0"/>
                  </a:cubicBezTo>
                  <a:cubicBezTo>
                    <a:pt x="1467" y="0"/>
                    <a:pt x="1695" y="80"/>
                    <a:pt x="1840" y="225"/>
                  </a:cubicBezTo>
                  <a:cubicBezTo>
                    <a:pt x="1955" y="341"/>
                    <a:pt x="2013" y="482"/>
                    <a:pt x="2013" y="656"/>
                  </a:cubicBezTo>
                  <a:cubicBezTo>
                    <a:pt x="2013" y="663"/>
                    <a:pt x="2013" y="663"/>
                    <a:pt x="2013" y="663"/>
                  </a:cubicBezTo>
                  <a:cubicBezTo>
                    <a:pt x="2013" y="949"/>
                    <a:pt x="1861" y="1108"/>
                    <a:pt x="1680" y="1210"/>
                  </a:cubicBezTo>
                  <a:cubicBezTo>
                    <a:pt x="1974" y="1322"/>
                    <a:pt x="2155" y="1492"/>
                    <a:pt x="2155" y="1832"/>
                  </a:cubicBezTo>
                  <a:cubicBezTo>
                    <a:pt x="2155" y="1840"/>
                    <a:pt x="2155" y="1840"/>
                    <a:pt x="2155" y="1840"/>
                  </a:cubicBezTo>
                  <a:cubicBezTo>
                    <a:pt x="2155" y="2303"/>
                    <a:pt x="1778" y="2535"/>
                    <a:pt x="1206" y="2535"/>
                  </a:cubicBezTo>
                  <a:cubicBezTo>
                    <a:pt x="0" y="2535"/>
                    <a:pt x="0" y="2535"/>
                    <a:pt x="0" y="2535"/>
                  </a:cubicBezTo>
                  <a:lnTo>
                    <a:pt x="0" y="0"/>
                  </a:lnTo>
                  <a:close/>
                  <a:moveTo>
                    <a:pt x="1459" y="750"/>
                  </a:moveTo>
                  <a:cubicBezTo>
                    <a:pt x="1459" y="583"/>
                    <a:pt x="1329" y="489"/>
                    <a:pt x="1094" y="489"/>
                  </a:cubicBezTo>
                  <a:cubicBezTo>
                    <a:pt x="543" y="489"/>
                    <a:pt x="543" y="489"/>
                    <a:pt x="543" y="489"/>
                  </a:cubicBezTo>
                  <a:cubicBezTo>
                    <a:pt x="543" y="1025"/>
                    <a:pt x="543" y="1025"/>
                    <a:pt x="543" y="1025"/>
                  </a:cubicBezTo>
                  <a:cubicBezTo>
                    <a:pt x="1058" y="1025"/>
                    <a:pt x="1058" y="1025"/>
                    <a:pt x="1058" y="1025"/>
                  </a:cubicBezTo>
                  <a:cubicBezTo>
                    <a:pt x="1304" y="1025"/>
                    <a:pt x="1459" y="945"/>
                    <a:pt x="1459" y="757"/>
                  </a:cubicBezTo>
                  <a:lnTo>
                    <a:pt x="1459" y="750"/>
                  </a:lnTo>
                  <a:close/>
                  <a:moveTo>
                    <a:pt x="1188" y="1488"/>
                  </a:moveTo>
                  <a:cubicBezTo>
                    <a:pt x="543" y="1488"/>
                    <a:pt x="543" y="1488"/>
                    <a:pt x="543" y="1488"/>
                  </a:cubicBezTo>
                  <a:cubicBezTo>
                    <a:pt x="543" y="2046"/>
                    <a:pt x="543" y="2046"/>
                    <a:pt x="543" y="2046"/>
                  </a:cubicBezTo>
                  <a:cubicBezTo>
                    <a:pt x="1206" y="2046"/>
                    <a:pt x="1206" y="2046"/>
                    <a:pt x="1206" y="2046"/>
                  </a:cubicBezTo>
                  <a:cubicBezTo>
                    <a:pt x="1452" y="2046"/>
                    <a:pt x="1601" y="1959"/>
                    <a:pt x="1601" y="1771"/>
                  </a:cubicBezTo>
                  <a:cubicBezTo>
                    <a:pt x="1601" y="1764"/>
                    <a:pt x="1601" y="1764"/>
                    <a:pt x="1601" y="1764"/>
                  </a:cubicBezTo>
                  <a:cubicBezTo>
                    <a:pt x="1601" y="1593"/>
                    <a:pt x="1474" y="1488"/>
                    <a:pt x="1188" y="148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Freeform 9"/>
            <p:cNvSpPr/>
            <p:nvPr/>
          </p:nvSpPr>
          <p:spPr bwMode="auto">
            <a:xfrm>
              <a:off x="5903913" y="17463"/>
              <a:ext cx="1003300" cy="1212850"/>
            </a:xfrm>
            <a:custGeom>
              <a:avLst/>
              <a:gdLst/>
              <a:ahLst/>
              <a:cxnLst/>
              <a:rect l="0" t="0" r="r" b="b"/>
              <a:pathLst>
                <a:path w="632" h="764">
                  <a:moveTo>
                    <a:pt x="232" y="155"/>
                  </a:moveTo>
                  <a:lnTo>
                    <a:pt x="0" y="155"/>
                  </a:lnTo>
                  <a:lnTo>
                    <a:pt x="0" y="0"/>
                  </a:lnTo>
                  <a:lnTo>
                    <a:pt x="632" y="0"/>
                  </a:lnTo>
                  <a:lnTo>
                    <a:pt x="632" y="155"/>
                  </a:lnTo>
                  <a:lnTo>
                    <a:pt x="400" y="155"/>
                  </a:lnTo>
                  <a:lnTo>
                    <a:pt x="400" y="764"/>
                  </a:lnTo>
                  <a:lnTo>
                    <a:pt x="232" y="764"/>
                  </a:lnTo>
                  <a:lnTo>
                    <a:pt x="232" y="15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6" name="Rectangle 10"/>
            <p:cNvSpPr>
              <a:spLocks noChangeArrowheads="1"/>
            </p:cNvSpPr>
            <p:nvPr/>
          </p:nvSpPr>
          <p:spPr bwMode="auto">
            <a:xfrm>
              <a:off x="5373688" y="966788"/>
              <a:ext cx="266700" cy="2667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7" name="Rectangle 11"/>
            <p:cNvSpPr>
              <a:spLocks noChangeArrowheads="1"/>
            </p:cNvSpPr>
            <p:nvPr/>
          </p:nvSpPr>
          <p:spPr bwMode="auto">
            <a:xfrm>
              <a:off x="5373688" y="20638"/>
              <a:ext cx="266700" cy="2667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8" name="Rectangle 12"/>
            <p:cNvSpPr>
              <a:spLocks noChangeArrowheads="1"/>
            </p:cNvSpPr>
            <p:nvPr/>
          </p:nvSpPr>
          <p:spPr bwMode="auto">
            <a:xfrm>
              <a:off x="5373688" y="493713"/>
              <a:ext cx="266700" cy="2667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9" name="Freeform 13"/>
            <p:cNvSpPr/>
            <p:nvPr/>
          </p:nvSpPr>
          <p:spPr bwMode="auto">
            <a:xfrm>
              <a:off x="6350" y="1814513"/>
              <a:ext cx="290513" cy="341313"/>
            </a:xfrm>
            <a:custGeom>
              <a:avLst/>
              <a:gdLst/>
              <a:ahLst/>
              <a:cxnLst/>
              <a:rect l="0" t="0" r="r" b="b"/>
              <a:pathLst>
                <a:path w="183" h="215">
                  <a:moveTo>
                    <a:pt x="0" y="0"/>
                  </a:moveTo>
                  <a:lnTo>
                    <a:pt x="24" y="0"/>
                  </a:lnTo>
                  <a:lnTo>
                    <a:pt x="24" y="128"/>
                  </a:lnTo>
                  <a:lnTo>
                    <a:pt x="148" y="0"/>
                  </a:lnTo>
                  <a:lnTo>
                    <a:pt x="179" y="0"/>
                  </a:lnTo>
                  <a:lnTo>
                    <a:pt x="87" y="94"/>
                  </a:lnTo>
                  <a:lnTo>
                    <a:pt x="183" y="215"/>
                  </a:lnTo>
                  <a:lnTo>
                    <a:pt x="153" y="215"/>
                  </a:lnTo>
                  <a:lnTo>
                    <a:pt x="70" y="111"/>
                  </a:lnTo>
                  <a:lnTo>
                    <a:pt x="24" y="157"/>
                  </a:lnTo>
                  <a:lnTo>
                    <a:pt x="24" y="215"/>
                  </a:lnTo>
                  <a:lnTo>
                    <a:pt x="0" y="215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4"/>
            <p:cNvSpPr>
              <a:spLocks noEditPoints="1"/>
            </p:cNvSpPr>
            <p:nvPr/>
          </p:nvSpPr>
          <p:spPr bwMode="auto">
            <a:xfrm>
              <a:off x="320675" y="1898650"/>
              <a:ext cx="261938" cy="261938"/>
            </a:xfrm>
            <a:custGeom>
              <a:avLst/>
              <a:gdLst/>
              <a:ahLst/>
              <a:cxnLst/>
              <a:rect l="0" t="0" r="r" b="b"/>
              <a:pathLst>
                <a:path w="549" h="550">
                  <a:moveTo>
                    <a:pt x="0" y="277"/>
                  </a:moveTo>
                  <a:cubicBezTo>
                    <a:pt x="0" y="275"/>
                    <a:pt x="0" y="275"/>
                    <a:pt x="0" y="275"/>
                  </a:cubicBezTo>
                  <a:cubicBezTo>
                    <a:pt x="0" y="127"/>
                    <a:pt x="116" y="0"/>
                    <a:pt x="275" y="0"/>
                  </a:cubicBezTo>
                  <a:cubicBezTo>
                    <a:pt x="433" y="0"/>
                    <a:pt x="549" y="125"/>
                    <a:pt x="549" y="273"/>
                  </a:cubicBezTo>
                  <a:cubicBezTo>
                    <a:pt x="549" y="275"/>
                    <a:pt x="549" y="275"/>
                    <a:pt x="549" y="275"/>
                  </a:cubicBezTo>
                  <a:cubicBezTo>
                    <a:pt x="549" y="424"/>
                    <a:pt x="432" y="550"/>
                    <a:pt x="273" y="550"/>
                  </a:cubicBezTo>
                  <a:cubicBezTo>
                    <a:pt x="115" y="550"/>
                    <a:pt x="0" y="426"/>
                    <a:pt x="0" y="277"/>
                  </a:cubicBezTo>
                  <a:close/>
                  <a:moveTo>
                    <a:pt x="468" y="277"/>
                  </a:moveTo>
                  <a:cubicBezTo>
                    <a:pt x="468" y="275"/>
                    <a:pt x="468" y="275"/>
                    <a:pt x="468" y="275"/>
                  </a:cubicBezTo>
                  <a:cubicBezTo>
                    <a:pt x="468" y="162"/>
                    <a:pt x="384" y="70"/>
                    <a:pt x="273" y="70"/>
                  </a:cubicBezTo>
                  <a:cubicBezTo>
                    <a:pt x="159" y="70"/>
                    <a:pt x="80" y="162"/>
                    <a:pt x="80" y="273"/>
                  </a:cubicBezTo>
                  <a:cubicBezTo>
                    <a:pt x="80" y="275"/>
                    <a:pt x="80" y="275"/>
                    <a:pt x="80" y="275"/>
                  </a:cubicBezTo>
                  <a:cubicBezTo>
                    <a:pt x="80" y="388"/>
                    <a:pt x="164" y="480"/>
                    <a:pt x="275" y="480"/>
                  </a:cubicBezTo>
                  <a:cubicBezTo>
                    <a:pt x="389" y="480"/>
                    <a:pt x="468" y="388"/>
                    <a:pt x="468" y="27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5"/>
            <p:cNvSpPr/>
            <p:nvPr/>
          </p:nvSpPr>
          <p:spPr bwMode="auto">
            <a:xfrm>
              <a:off x="649288" y="1898650"/>
              <a:ext cx="382588" cy="257175"/>
            </a:xfrm>
            <a:custGeom>
              <a:avLst/>
              <a:gdLst/>
              <a:ahLst/>
              <a:cxnLst/>
              <a:rect l="0" t="0" r="r" b="b"/>
              <a:pathLst>
                <a:path w="799" h="538">
                  <a:moveTo>
                    <a:pt x="0" y="12"/>
                  </a:moveTo>
                  <a:cubicBezTo>
                    <a:pt x="79" y="12"/>
                    <a:pt x="79" y="12"/>
                    <a:pt x="79" y="1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113" y="48"/>
                    <a:pt x="160" y="0"/>
                    <a:pt x="249" y="0"/>
                  </a:cubicBezTo>
                  <a:cubicBezTo>
                    <a:pt x="334" y="0"/>
                    <a:pt x="389" y="46"/>
                    <a:pt x="418" y="105"/>
                  </a:cubicBezTo>
                  <a:cubicBezTo>
                    <a:pt x="456" y="47"/>
                    <a:pt x="512" y="0"/>
                    <a:pt x="603" y="0"/>
                  </a:cubicBezTo>
                  <a:cubicBezTo>
                    <a:pt x="725" y="0"/>
                    <a:pt x="799" y="82"/>
                    <a:pt x="799" y="212"/>
                  </a:cubicBezTo>
                  <a:cubicBezTo>
                    <a:pt x="799" y="538"/>
                    <a:pt x="799" y="538"/>
                    <a:pt x="799" y="538"/>
                  </a:cubicBezTo>
                  <a:cubicBezTo>
                    <a:pt x="720" y="538"/>
                    <a:pt x="720" y="538"/>
                    <a:pt x="720" y="538"/>
                  </a:cubicBezTo>
                  <a:cubicBezTo>
                    <a:pt x="720" y="230"/>
                    <a:pt x="720" y="230"/>
                    <a:pt x="720" y="230"/>
                  </a:cubicBezTo>
                  <a:cubicBezTo>
                    <a:pt x="720" y="129"/>
                    <a:pt x="670" y="72"/>
                    <a:pt x="584" y="72"/>
                  </a:cubicBezTo>
                  <a:cubicBezTo>
                    <a:pt x="505" y="72"/>
                    <a:pt x="439" y="131"/>
                    <a:pt x="439" y="235"/>
                  </a:cubicBezTo>
                  <a:cubicBezTo>
                    <a:pt x="439" y="538"/>
                    <a:pt x="439" y="538"/>
                    <a:pt x="439" y="538"/>
                  </a:cubicBezTo>
                  <a:cubicBezTo>
                    <a:pt x="361" y="538"/>
                    <a:pt x="361" y="538"/>
                    <a:pt x="361" y="538"/>
                  </a:cubicBezTo>
                  <a:cubicBezTo>
                    <a:pt x="361" y="228"/>
                    <a:pt x="361" y="228"/>
                    <a:pt x="361" y="228"/>
                  </a:cubicBezTo>
                  <a:cubicBezTo>
                    <a:pt x="361" y="130"/>
                    <a:pt x="309" y="72"/>
                    <a:pt x="225" y="72"/>
                  </a:cubicBezTo>
                  <a:cubicBezTo>
                    <a:pt x="142" y="72"/>
                    <a:pt x="79" y="141"/>
                    <a:pt x="79" y="238"/>
                  </a:cubicBezTo>
                  <a:cubicBezTo>
                    <a:pt x="79" y="538"/>
                    <a:pt x="79" y="538"/>
                    <a:pt x="79" y="538"/>
                  </a:cubicBezTo>
                  <a:cubicBezTo>
                    <a:pt x="0" y="538"/>
                    <a:pt x="0" y="538"/>
                    <a:pt x="0" y="538"/>
                  </a:cubicBezTo>
                  <a:lnTo>
                    <a:pt x="0" y="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6"/>
            <p:cNvSpPr/>
            <p:nvPr/>
          </p:nvSpPr>
          <p:spPr bwMode="auto">
            <a:xfrm>
              <a:off x="1112838" y="1898650"/>
              <a:ext cx="382588" cy="257175"/>
            </a:xfrm>
            <a:custGeom>
              <a:avLst/>
              <a:gdLst/>
              <a:ahLst/>
              <a:cxnLst/>
              <a:rect l="0" t="0" r="r" b="b"/>
              <a:pathLst>
                <a:path w="799" h="538">
                  <a:moveTo>
                    <a:pt x="0" y="12"/>
                  </a:moveTo>
                  <a:cubicBezTo>
                    <a:pt x="78" y="12"/>
                    <a:pt x="78" y="12"/>
                    <a:pt x="78" y="12"/>
                  </a:cubicBezTo>
                  <a:cubicBezTo>
                    <a:pt x="78" y="100"/>
                    <a:pt x="78" y="100"/>
                    <a:pt x="78" y="100"/>
                  </a:cubicBezTo>
                  <a:cubicBezTo>
                    <a:pt x="113" y="48"/>
                    <a:pt x="160" y="0"/>
                    <a:pt x="249" y="0"/>
                  </a:cubicBezTo>
                  <a:cubicBezTo>
                    <a:pt x="334" y="0"/>
                    <a:pt x="389" y="46"/>
                    <a:pt x="418" y="105"/>
                  </a:cubicBezTo>
                  <a:cubicBezTo>
                    <a:pt x="455" y="47"/>
                    <a:pt x="511" y="0"/>
                    <a:pt x="603" y="0"/>
                  </a:cubicBezTo>
                  <a:cubicBezTo>
                    <a:pt x="724" y="0"/>
                    <a:pt x="799" y="82"/>
                    <a:pt x="799" y="212"/>
                  </a:cubicBezTo>
                  <a:cubicBezTo>
                    <a:pt x="799" y="538"/>
                    <a:pt x="799" y="538"/>
                    <a:pt x="799" y="538"/>
                  </a:cubicBezTo>
                  <a:cubicBezTo>
                    <a:pt x="720" y="538"/>
                    <a:pt x="720" y="538"/>
                    <a:pt x="720" y="538"/>
                  </a:cubicBezTo>
                  <a:cubicBezTo>
                    <a:pt x="720" y="230"/>
                    <a:pt x="720" y="230"/>
                    <a:pt x="720" y="230"/>
                  </a:cubicBezTo>
                  <a:cubicBezTo>
                    <a:pt x="720" y="129"/>
                    <a:pt x="669" y="72"/>
                    <a:pt x="584" y="72"/>
                  </a:cubicBezTo>
                  <a:cubicBezTo>
                    <a:pt x="504" y="72"/>
                    <a:pt x="439" y="131"/>
                    <a:pt x="439" y="235"/>
                  </a:cubicBezTo>
                  <a:cubicBezTo>
                    <a:pt x="439" y="538"/>
                    <a:pt x="439" y="538"/>
                    <a:pt x="439" y="538"/>
                  </a:cubicBezTo>
                  <a:cubicBezTo>
                    <a:pt x="361" y="538"/>
                    <a:pt x="361" y="538"/>
                    <a:pt x="361" y="538"/>
                  </a:cubicBezTo>
                  <a:cubicBezTo>
                    <a:pt x="361" y="228"/>
                    <a:pt x="361" y="228"/>
                    <a:pt x="361" y="228"/>
                  </a:cubicBezTo>
                  <a:cubicBezTo>
                    <a:pt x="361" y="130"/>
                    <a:pt x="309" y="72"/>
                    <a:pt x="225" y="72"/>
                  </a:cubicBezTo>
                  <a:cubicBezTo>
                    <a:pt x="142" y="72"/>
                    <a:pt x="78" y="141"/>
                    <a:pt x="78" y="238"/>
                  </a:cubicBezTo>
                  <a:cubicBezTo>
                    <a:pt x="78" y="538"/>
                    <a:pt x="78" y="538"/>
                    <a:pt x="78" y="538"/>
                  </a:cubicBezTo>
                  <a:cubicBezTo>
                    <a:pt x="0" y="538"/>
                    <a:pt x="0" y="538"/>
                    <a:pt x="0" y="538"/>
                  </a:cubicBezTo>
                  <a:lnTo>
                    <a:pt x="0" y="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7"/>
            <p:cNvSpPr/>
            <p:nvPr/>
          </p:nvSpPr>
          <p:spPr bwMode="auto">
            <a:xfrm>
              <a:off x="1571625" y="1903413"/>
              <a:ext cx="220663" cy="257175"/>
            </a:xfrm>
            <a:custGeom>
              <a:avLst/>
              <a:gdLst/>
              <a:ahLst/>
              <a:cxnLst/>
              <a:rect l="0" t="0" r="r" b="b"/>
              <a:pathLst>
                <a:path w="460" h="537">
                  <a:moveTo>
                    <a:pt x="0" y="327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79" y="0"/>
                    <a:pt x="79" y="0"/>
                    <a:pt x="79" y="0"/>
                  </a:cubicBezTo>
                  <a:cubicBezTo>
                    <a:pt x="79" y="307"/>
                    <a:pt x="79" y="307"/>
                    <a:pt x="79" y="307"/>
                  </a:cubicBezTo>
                  <a:cubicBezTo>
                    <a:pt x="79" y="405"/>
                    <a:pt x="132" y="466"/>
                    <a:pt x="225" y="466"/>
                  </a:cubicBezTo>
                  <a:cubicBezTo>
                    <a:pt x="314" y="466"/>
                    <a:pt x="382" y="400"/>
                    <a:pt x="382" y="301"/>
                  </a:cubicBezTo>
                  <a:cubicBezTo>
                    <a:pt x="382" y="0"/>
                    <a:pt x="382" y="0"/>
                    <a:pt x="382" y="0"/>
                  </a:cubicBezTo>
                  <a:cubicBezTo>
                    <a:pt x="460" y="0"/>
                    <a:pt x="460" y="0"/>
                    <a:pt x="460" y="0"/>
                  </a:cubicBezTo>
                  <a:cubicBezTo>
                    <a:pt x="460" y="526"/>
                    <a:pt x="460" y="526"/>
                    <a:pt x="460" y="526"/>
                  </a:cubicBezTo>
                  <a:cubicBezTo>
                    <a:pt x="382" y="526"/>
                    <a:pt x="382" y="526"/>
                    <a:pt x="382" y="526"/>
                  </a:cubicBezTo>
                  <a:cubicBezTo>
                    <a:pt x="382" y="434"/>
                    <a:pt x="382" y="434"/>
                    <a:pt x="382" y="434"/>
                  </a:cubicBezTo>
                  <a:cubicBezTo>
                    <a:pt x="347" y="492"/>
                    <a:pt x="293" y="537"/>
                    <a:pt x="202" y="537"/>
                  </a:cubicBezTo>
                  <a:cubicBezTo>
                    <a:pt x="75" y="537"/>
                    <a:pt x="0" y="452"/>
                    <a:pt x="0" y="32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8"/>
            <p:cNvSpPr/>
            <p:nvPr/>
          </p:nvSpPr>
          <p:spPr bwMode="auto">
            <a:xfrm>
              <a:off x="1876425" y="1898650"/>
              <a:ext cx="219075" cy="257175"/>
            </a:xfrm>
            <a:custGeom>
              <a:avLst/>
              <a:gdLst/>
              <a:ahLst/>
              <a:cxnLst/>
              <a:rect l="0" t="0" r="r" b="b"/>
              <a:pathLst>
                <a:path w="460" h="538">
                  <a:moveTo>
                    <a:pt x="0" y="12"/>
                  </a:moveTo>
                  <a:cubicBezTo>
                    <a:pt x="79" y="12"/>
                    <a:pt x="79" y="12"/>
                    <a:pt x="79" y="12"/>
                  </a:cubicBezTo>
                  <a:cubicBezTo>
                    <a:pt x="79" y="103"/>
                    <a:pt x="79" y="103"/>
                    <a:pt x="79" y="103"/>
                  </a:cubicBezTo>
                  <a:cubicBezTo>
                    <a:pt x="113" y="46"/>
                    <a:pt x="168" y="0"/>
                    <a:pt x="259" y="0"/>
                  </a:cubicBezTo>
                  <a:cubicBezTo>
                    <a:pt x="386" y="0"/>
                    <a:pt x="460" y="86"/>
                    <a:pt x="460" y="211"/>
                  </a:cubicBezTo>
                  <a:cubicBezTo>
                    <a:pt x="460" y="538"/>
                    <a:pt x="460" y="538"/>
                    <a:pt x="460" y="538"/>
                  </a:cubicBezTo>
                  <a:cubicBezTo>
                    <a:pt x="382" y="538"/>
                    <a:pt x="382" y="538"/>
                    <a:pt x="382" y="538"/>
                  </a:cubicBezTo>
                  <a:cubicBezTo>
                    <a:pt x="382" y="230"/>
                    <a:pt x="382" y="230"/>
                    <a:pt x="382" y="230"/>
                  </a:cubicBezTo>
                  <a:cubicBezTo>
                    <a:pt x="382" y="133"/>
                    <a:pt x="329" y="72"/>
                    <a:pt x="236" y="72"/>
                  </a:cubicBezTo>
                  <a:cubicBezTo>
                    <a:pt x="146" y="72"/>
                    <a:pt x="79" y="138"/>
                    <a:pt x="79" y="237"/>
                  </a:cubicBezTo>
                  <a:cubicBezTo>
                    <a:pt x="79" y="538"/>
                    <a:pt x="79" y="538"/>
                    <a:pt x="79" y="538"/>
                  </a:cubicBezTo>
                  <a:cubicBezTo>
                    <a:pt x="0" y="538"/>
                    <a:pt x="0" y="538"/>
                    <a:pt x="0" y="538"/>
                  </a:cubicBezTo>
                  <a:lnTo>
                    <a:pt x="0" y="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9"/>
            <p:cNvSpPr>
              <a:spLocks noEditPoints="1"/>
            </p:cNvSpPr>
            <p:nvPr/>
          </p:nvSpPr>
          <p:spPr bwMode="auto">
            <a:xfrm>
              <a:off x="2160588" y="1898650"/>
              <a:ext cx="238125" cy="261938"/>
            </a:xfrm>
            <a:custGeom>
              <a:avLst/>
              <a:gdLst/>
              <a:ahLst/>
              <a:cxnLst/>
              <a:rect l="0" t="0" r="r" b="b"/>
              <a:pathLst>
                <a:path w="498" h="550">
                  <a:moveTo>
                    <a:pt x="0" y="276"/>
                  </a:moveTo>
                  <a:cubicBezTo>
                    <a:pt x="0" y="274"/>
                    <a:pt x="0" y="274"/>
                    <a:pt x="0" y="274"/>
                  </a:cubicBezTo>
                  <a:cubicBezTo>
                    <a:pt x="0" y="123"/>
                    <a:pt x="107" y="0"/>
                    <a:pt x="253" y="0"/>
                  </a:cubicBezTo>
                  <a:cubicBezTo>
                    <a:pt x="408" y="0"/>
                    <a:pt x="498" y="125"/>
                    <a:pt x="498" y="278"/>
                  </a:cubicBezTo>
                  <a:cubicBezTo>
                    <a:pt x="498" y="289"/>
                    <a:pt x="498" y="295"/>
                    <a:pt x="497" y="304"/>
                  </a:cubicBezTo>
                  <a:cubicBezTo>
                    <a:pt x="79" y="304"/>
                    <a:pt x="79" y="304"/>
                    <a:pt x="79" y="304"/>
                  </a:cubicBezTo>
                  <a:cubicBezTo>
                    <a:pt x="91" y="418"/>
                    <a:pt x="171" y="482"/>
                    <a:pt x="265" y="482"/>
                  </a:cubicBezTo>
                  <a:cubicBezTo>
                    <a:pt x="337" y="482"/>
                    <a:pt x="388" y="453"/>
                    <a:pt x="431" y="408"/>
                  </a:cubicBezTo>
                  <a:cubicBezTo>
                    <a:pt x="480" y="452"/>
                    <a:pt x="480" y="452"/>
                    <a:pt x="480" y="452"/>
                  </a:cubicBezTo>
                  <a:cubicBezTo>
                    <a:pt x="427" y="511"/>
                    <a:pt x="363" y="550"/>
                    <a:pt x="263" y="550"/>
                  </a:cubicBezTo>
                  <a:cubicBezTo>
                    <a:pt x="118" y="550"/>
                    <a:pt x="0" y="439"/>
                    <a:pt x="0" y="276"/>
                  </a:cubicBezTo>
                  <a:close/>
                  <a:moveTo>
                    <a:pt x="419" y="246"/>
                  </a:moveTo>
                  <a:cubicBezTo>
                    <a:pt x="410" y="150"/>
                    <a:pt x="355" y="67"/>
                    <a:pt x="250" y="67"/>
                  </a:cubicBezTo>
                  <a:cubicBezTo>
                    <a:pt x="159" y="67"/>
                    <a:pt x="90" y="143"/>
                    <a:pt x="79" y="246"/>
                  </a:cubicBezTo>
                  <a:lnTo>
                    <a:pt x="419" y="24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20"/>
            <p:cNvSpPr/>
            <p:nvPr/>
          </p:nvSpPr>
          <p:spPr bwMode="auto">
            <a:xfrm>
              <a:off x="2463800" y="1897063"/>
              <a:ext cx="141288" cy="258763"/>
            </a:xfrm>
            <a:custGeom>
              <a:avLst/>
              <a:gdLst/>
              <a:ahLst/>
              <a:cxnLst/>
              <a:rect l="0" t="0" r="r" b="b"/>
              <a:pathLst>
                <a:path w="294" h="540">
                  <a:moveTo>
                    <a:pt x="0" y="14"/>
                  </a:moveTo>
                  <a:cubicBezTo>
                    <a:pt x="79" y="14"/>
                    <a:pt x="79" y="14"/>
                    <a:pt x="79" y="14"/>
                  </a:cubicBezTo>
                  <a:cubicBezTo>
                    <a:pt x="79" y="151"/>
                    <a:pt x="79" y="151"/>
                    <a:pt x="79" y="151"/>
                  </a:cubicBezTo>
                  <a:cubicBezTo>
                    <a:pt x="118" y="63"/>
                    <a:pt x="194" y="0"/>
                    <a:pt x="294" y="4"/>
                  </a:cubicBezTo>
                  <a:cubicBezTo>
                    <a:pt x="294" y="89"/>
                    <a:pt x="294" y="89"/>
                    <a:pt x="294" y="89"/>
                  </a:cubicBezTo>
                  <a:cubicBezTo>
                    <a:pt x="288" y="89"/>
                    <a:pt x="288" y="89"/>
                    <a:pt x="288" y="89"/>
                  </a:cubicBezTo>
                  <a:cubicBezTo>
                    <a:pt x="173" y="89"/>
                    <a:pt x="79" y="171"/>
                    <a:pt x="79" y="330"/>
                  </a:cubicBezTo>
                  <a:cubicBezTo>
                    <a:pt x="79" y="540"/>
                    <a:pt x="79" y="540"/>
                    <a:pt x="79" y="540"/>
                  </a:cubicBezTo>
                  <a:cubicBezTo>
                    <a:pt x="0" y="540"/>
                    <a:pt x="0" y="540"/>
                    <a:pt x="0" y="540"/>
                  </a:cubicBezTo>
                  <a:lnTo>
                    <a:pt x="0" y="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1"/>
            <p:cNvSpPr/>
            <p:nvPr/>
          </p:nvSpPr>
          <p:spPr bwMode="auto">
            <a:xfrm>
              <a:off x="2660650" y="1898650"/>
              <a:ext cx="220663" cy="257175"/>
            </a:xfrm>
            <a:custGeom>
              <a:avLst/>
              <a:gdLst/>
              <a:ahLst/>
              <a:cxnLst/>
              <a:rect l="0" t="0" r="r" b="b"/>
              <a:pathLst>
                <a:path w="460" h="538">
                  <a:moveTo>
                    <a:pt x="0" y="12"/>
                  </a:moveTo>
                  <a:cubicBezTo>
                    <a:pt x="78" y="12"/>
                    <a:pt x="78" y="12"/>
                    <a:pt x="78" y="12"/>
                  </a:cubicBezTo>
                  <a:cubicBezTo>
                    <a:pt x="78" y="103"/>
                    <a:pt x="78" y="103"/>
                    <a:pt x="78" y="103"/>
                  </a:cubicBezTo>
                  <a:cubicBezTo>
                    <a:pt x="113" y="46"/>
                    <a:pt x="168" y="0"/>
                    <a:pt x="259" y="0"/>
                  </a:cubicBezTo>
                  <a:cubicBezTo>
                    <a:pt x="386" y="0"/>
                    <a:pt x="460" y="86"/>
                    <a:pt x="460" y="211"/>
                  </a:cubicBezTo>
                  <a:cubicBezTo>
                    <a:pt x="460" y="538"/>
                    <a:pt x="460" y="538"/>
                    <a:pt x="460" y="538"/>
                  </a:cubicBezTo>
                  <a:cubicBezTo>
                    <a:pt x="382" y="538"/>
                    <a:pt x="382" y="538"/>
                    <a:pt x="382" y="538"/>
                  </a:cubicBezTo>
                  <a:cubicBezTo>
                    <a:pt x="382" y="230"/>
                    <a:pt x="382" y="230"/>
                    <a:pt x="382" y="230"/>
                  </a:cubicBezTo>
                  <a:cubicBezTo>
                    <a:pt x="382" y="133"/>
                    <a:pt x="329" y="72"/>
                    <a:pt x="236" y="72"/>
                  </a:cubicBezTo>
                  <a:cubicBezTo>
                    <a:pt x="146" y="72"/>
                    <a:pt x="78" y="138"/>
                    <a:pt x="78" y="237"/>
                  </a:cubicBezTo>
                  <a:cubicBezTo>
                    <a:pt x="78" y="538"/>
                    <a:pt x="78" y="538"/>
                    <a:pt x="78" y="538"/>
                  </a:cubicBezTo>
                  <a:cubicBezTo>
                    <a:pt x="0" y="538"/>
                    <a:pt x="0" y="538"/>
                    <a:pt x="0" y="538"/>
                  </a:cubicBezTo>
                  <a:lnTo>
                    <a:pt x="0" y="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2"/>
            <p:cNvSpPr>
              <a:spLocks noEditPoints="1"/>
            </p:cNvSpPr>
            <p:nvPr/>
          </p:nvSpPr>
          <p:spPr bwMode="auto">
            <a:xfrm>
              <a:off x="2946400" y="1898650"/>
              <a:ext cx="238125" cy="261938"/>
            </a:xfrm>
            <a:custGeom>
              <a:avLst/>
              <a:gdLst/>
              <a:ahLst/>
              <a:cxnLst/>
              <a:rect l="0" t="0" r="r" b="b"/>
              <a:pathLst>
                <a:path w="498" h="550">
                  <a:moveTo>
                    <a:pt x="0" y="276"/>
                  </a:moveTo>
                  <a:cubicBezTo>
                    <a:pt x="0" y="274"/>
                    <a:pt x="0" y="274"/>
                    <a:pt x="0" y="274"/>
                  </a:cubicBezTo>
                  <a:cubicBezTo>
                    <a:pt x="0" y="123"/>
                    <a:pt x="107" y="0"/>
                    <a:pt x="252" y="0"/>
                  </a:cubicBezTo>
                  <a:cubicBezTo>
                    <a:pt x="408" y="0"/>
                    <a:pt x="498" y="125"/>
                    <a:pt x="498" y="278"/>
                  </a:cubicBezTo>
                  <a:cubicBezTo>
                    <a:pt x="498" y="289"/>
                    <a:pt x="498" y="295"/>
                    <a:pt x="497" y="304"/>
                  </a:cubicBezTo>
                  <a:cubicBezTo>
                    <a:pt x="79" y="304"/>
                    <a:pt x="79" y="304"/>
                    <a:pt x="79" y="304"/>
                  </a:cubicBezTo>
                  <a:cubicBezTo>
                    <a:pt x="91" y="418"/>
                    <a:pt x="171" y="482"/>
                    <a:pt x="265" y="482"/>
                  </a:cubicBezTo>
                  <a:cubicBezTo>
                    <a:pt x="337" y="482"/>
                    <a:pt x="388" y="453"/>
                    <a:pt x="431" y="408"/>
                  </a:cubicBezTo>
                  <a:cubicBezTo>
                    <a:pt x="480" y="452"/>
                    <a:pt x="480" y="452"/>
                    <a:pt x="480" y="452"/>
                  </a:cubicBezTo>
                  <a:cubicBezTo>
                    <a:pt x="427" y="511"/>
                    <a:pt x="363" y="550"/>
                    <a:pt x="263" y="550"/>
                  </a:cubicBezTo>
                  <a:cubicBezTo>
                    <a:pt x="118" y="550"/>
                    <a:pt x="0" y="439"/>
                    <a:pt x="0" y="276"/>
                  </a:cubicBezTo>
                  <a:close/>
                  <a:moveTo>
                    <a:pt x="419" y="246"/>
                  </a:moveTo>
                  <a:cubicBezTo>
                    <a:pt x="410" y="150"/>
                    <a:pt x="355" y="67"/>
                    <a:pt x="250" y="67"/>
                  </a:cubicBezTo>
                  <a:cubicBezTo>
                    <a:pt x="159" y="67"/>
                    <a:pt x="90" y="143"/>
                    <a:pt x="79" y="246"/>
                  </a:cubicBezTo>
                  <a:lnTo>
                    <a:pt x="419" y="24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3"/>
            <p:cNvSpPr/>
            <p:nvPr/>
          </p:nvSpPr>
          <p:spPr bwMode="auto">
            <a:xfrm>
              <a:off x="3228975" y="1898650"/>
              <a:ext cx="193675" cy="261938"/>
            </a:xfrm>
            <a:custGeom>
              <a:avLst/>
              <a:gdLst/>
              <a:ahLst/>
              <a:cxnLst/>
              <a:rect l="0" t="0" r="r" b="b"/>
              <a:pathLst>
                <a:path w="405" h="546">
                  <a:moveTo>
                    <a:pt x="0" y="469"/>
                  </a:moveTo>
                  <a:cubicBezTo>
                    <a:pt x="39" y="413"/>
                    <a:pt x="39" y="413"/>
                    <a:pt x="39" y="413"/>
                  </a:cubicBezTo>
                  <a:cubicBezTo>
                    <a:pt x="96" y="456"/>
                    <a:pt x="160" y="480"/>
                    <a:pt x="222" y="480"/>
                  </a:cubicBezTo>
                  <a:cubicBezTo>
                    <a:pt x="285" y="480"/>
                    <a:pt x="331" y="448"/>
                    <a:pt x="331" y="397"/>
                  </a:cubicBezTo>
                  <a:cubicBezTo>
                    <a:pt x="331" y="395"/>
                    <a:pt x="331" y="395"/>
                    <a:pt x="331" y="395"/>
                  </a:cubicBezTo>
                  <a:cubicBezTo>
                    <a:pt x="331" y="342"/>
                    <a:pt x="269" y="321"/>
                    <a:pt x="199" y="302"/>
                  </a:cubicBezTo>
                  <a:cubicBezTo>
                    <a:pt x="117" y="278"/>
                    <a:pt x="25" y="250"/>
                    <a:pt x="25" y="153"/>
                  </a:cubicBezTo>
                  <a:cubicBezTo>
                    <a:pt x="25" y="151"/>
                    <a:pt x="25" y="151"/>
                    <a:pt x="25" y="151"/>
                  </a:cubicBezTo>
                  <a:cubicBezTo>
                    <a:pt x="25" y="60"/>
                    <a:pt x="101" y="0"/>
                    <a:pt x="204" y="0"/>
                  </a:cubicBezTo>
                  <a:cubicBezTo>
                    <a:pt x="269" y="0"/>
                    <a:pt x="340" y="23"/>
                    <a:pt x="394" y="58"/>
                  </a:cubicBezTo>
                  <a:cubicBezTo>
                    <a:pt x="358" y="117"/>
                    <a:pt x="358" y="117"/>
                    <a:pt x="358" y="117"/>
                  </a:cubicBezTo>
                  <a:cubicBezTo>
                    <a:pt x="309" y="86"/>
                    <a:pt x="253" y="67"/>
                    <a:pt x="202" y="67"/>
                  </a:cubicBezTo>
                  <a:cubicBezTo>
                    <a:pt x="140" y="67"/>
                    <a:pt x="101" y="99"/>
                    <a:pt x="101" y="143"/>
                  </a:cubicBezTo>
                  <a:cubicBezTo>
                    <a:pt x="101" y="145"/>
                    <a:pt x="101" y="145"/>
                    <a:pt x="101" y="145"/>
                  </a:cubicBezTo>
                  <a:cubicBezTo>
                    <a:pt x="101" y="195"/>
                    <a:pt x="166" y="214"/>
                    <a:pt x="236" y="236"/>
                  </a:cubicBezTo>
                  <a:cubicBezTo>
                    <a:pt x="317" y="260"/>
                    <a:pt x="405" y="292"/>
                    <a:pt x="405" y="386"/>
                  </a:cubicBezTo>
                  <a:cubicBezTo>
                    <a:pt x="405" y="388"/>
                    <a:pt x="405" y="388"/>
                    <a:pt x="405" y="388"/>
                  </a:cubicBezTo>
                  <a:cubicBezTo>
                    <a:pt x="405" y="488"/>
                    <a:pt x="323" y="546"/>
                    <a:pt x="218" y="546"/>
                  </a:cubicBezTo>
                  <a:cubicBezTo>
                    <a:pt x="142" y="546"/>
                    <a:pt x="59" y="517"/>
                    <a:pt x="0" y="46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4"/>
            <p:cNvSpPr>
              <a:spLocks noEditPoints="1"/>
            </p:cNvSpPr>
            <p:nvPr/>
          </p:nvSpPr>
          <p:spPr bwMode="auto">
            <a:xfrm>
              <a:off x="3638550" y="1806575"/>
              <a:ext cx="42863" cy="349250"/>
            </a:xfrm>
            <a:custGeom>
              <a:avLst/>
              <a:gdLst/>
              <a:ahLst/>
              <a:cxnLst/>
              <a:rect l="0" t="0" r="r" b="b"/>
              <a:pathLst>
                <a:path w="27" h="220">
                  <a:moveTo>
                    <a:pt x="0" y="0"/>
                  </a:moveTo>
                  <a:lnTo>
                    <a:pt x="27" y="0"/>
                  </a:lnTo>
                  <a:lnTo>
                    <a:pt x="27" y="26"/>
                  </a:lnTo>
                  <a:lnTo>
                    <a:pt x="0" y="26"/>
                  </a:lnTo>
                  <a:lnTo>
                    <a:pt x="0" y="0"/>
                  </a:lnTo>
                  <a:close/>
                  <a:moveTo>
                    <a:pt x="2" y="61"/>
                  </a:moveTo>
                  <a:lnTo>
                    <a:pt x="25" y="61"/>
                  </a:lnTo>
                  <a:lnTo>
                    <a:pt x="25" y="220"/>
                  </a:lnTo>
                  <a:lnTo>
                    <a:pt x="2" y="220"/>
                  </a:lnTo>
                  <a:lnTo>
                    <a:pt x="2" y="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5"/>
            <p:cNvSpPr/>
            <p:nvPr/>
          </p:nvSpPr>
          <p:spPr bwMode="auto">
            <a:xfrm>
              <a:off x="3743325" y="1827213"/>
              <a:ext cx="152400" cy="331788"/>
            </a:xfrm>
            <a:custGeom>
              <a:avLst/>
              <a:gdLst/>
              <a:ahLst/>
              <a:cxnLst/>
              <a:rect l="0" t="0" r="r" b="b"/>
              <a:pathLst>
                <a:path w="319" h="694">
                  <a:moveTo>
                    <a:pt x="74" y="546"/>
                  </a:moveTo>
                  <a:cubicBezTo>
                    <a:pt x="74" y="228"/>
                    <a:pt x="74" y="228"/>
                    <a:pt x="74" y="228"/>
                  </a:cubicBezTo>
                  <a:cubicBezTo>
                    <a:pt x="0" y="228"/>
                    <a:pt x="0" y="228"/>
                    <a:pt x="0" y="228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74" y="159"/>
                    <a:pt x="74" y="159"/>
                    <a:pt x="74" y="159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152" y="0"/>
                    <a:pt x="152" y="0"/>
                    <a:pt x="152" y="0"/>
                  </a:cubicBezTo>
                  <a:cubicBezTo>
                    <a:pt x="152" y="159"/>
                    <a:pt x="152" y="159"/>
                    <a:pt x="152" y="159"/>
                  </a:cubicBezTo>
                  <a:cubicBezTo>
                    <a:pt x="319" y="159"/>
                    <a:pt x="319" y="159"/>
                    <a:pt x="319" y="159"/>
                  </a:cubicBezTo>
                  <a:cubicBezTo>
                    <a:pt x="319" y="228"/>
                    <a:pt x="319" y="228"/>
                    <a:pt x="319" y="228"/>
                  </a:cubicBezTo>
                  <a:cubicBezTo>
                    <a:pt x="152" y="228"/>
                    <a:pt x="152" y="228"/>
                    <a:pt x="152" y="228"/>
                  </a:cubicBezTo>
                  <a:cubicBezTo>
                    <a:pt x="152" y="535"/>
                    <a:pt x="152" y="535"/>
                    <a:pt x="152" y="535"/>
                  </a:cubicBezTo>
                  <a:cubicBezTo>
                    <a:pt x="152" y="600"/>
                    <a:pt x="188" y="623"/>
                    <a:pt x="241" y="623"/>
                  </a:cubicBezTo>
                  <a:cubicBezTo>
                    <a:pt x="267" y="623"/>
                    <a:pt x="290" y="618"/>
                    <a:pt x="317" y="605"/>
                  </a:cubicBezTo>
                  <a:cubicBezTo>
                    <a:pt x="317" y="672"/>
                    <a:pt x="317" y="672"/>
                    <a:pt x="317" y="672"/>
                  </a:cubicBezTo>
                  <a:cubicBezTo>
                    <a:pt x="290" y="686"/>
                    <a:pt x="260" y="694"/>
                    <a:pt x="222" y="694"/>
                  </a:cubicBezTo>
                  <a:cubicBezTo>
                    <a:pt x="138" y="694"/>
                    <a:pt x="74" y="653"/>
                    <a:pt x="74" y="54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Rectangle 26"/>
            <p:cNvSpPr>
              <a:spLocks noChangeArrowheads="1"/>
            </p:cNvSpPr>
            <p:nvPr/>
          </p:nvSpPr>
          <p:spPr bwMode="auto">
            <a:xfrm>
              <a:off x="3952875" y="1989138"/>
              <a:ext cx="134938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33" name="Freeform 27"/>
            <p:cNvSpPr/>
            <p:nvPr/>
          </p:nvSpPr>
          <p:spPr bwMode="auto">
            <a:xfrm>
              <a:off x="4140200" y="1797050"/>
              <a:ext cx="152400" cy="358775"/>
            </a:xfrm>
            <a:custGeom>
              <a:avLst/>
              <a:gdLst/>
              <a:ahLst/>
              <a:cxnLst/>
              <a:rect l="0" t="0" r="r" b="b"/>
              <a:pathLst>
                <a:path w="318" h="748">
                  <a:moveTo>
                    <a:pt x="73" y="291"/>
                  </a:moveTo>
                  <a:cubicBezTo>
                    <a:pt x="0" y="291"/>
                    <a:pt x="0" y="291"/>
                    <a:pt x="0" y="291"/>
                  </a:cubicBezTo>
                  <a:cubicBezTo>
                    <a:pt x="0" y="223"/>
                    <a:pt x="0" y="223"/>
                    <a:pt x="0" y="223"/>
                  </a:cubicBezTo>
                  <a:cubicBezTo>
                    <a:pt x="73" y="223"/>
                    <a:pt x="73" y="223"/>
                    <a:pt x="73" y="223"/>
                  </a:cubicBezTo>
                  <a:cubicBezTo>
                    <a:pt x="73" y="177"/>
                    <a:pt x="73" y="177"/>
                    <a:pt x="73" y="177"/>
                  </a:cubicBezTo>
                  <a:cubicBezTo>
                    <a:pt x="73" y="117"/>
                    <a:pt x="89" y="71"/>
                    <a:pt x="119" y="41"/>
                  </a:cubicBezTo>
                  <a:cubicBezTo>
                    <a:pt x="145" y="15"/>
                    <a:pt x="184" y="0"/>
                    <a:pt x="232" y="0"/>
                  </a:cubicBezTo>
                  <a:cubicBezTo>
                    <a:pt x="268" y="0"/>
                    <a:pt x="293" y="5"/>
                    <a:pt x="318" y="14"/>
                  </a:cubicBezTo>
                  <a:cubicBezTo>
                    <a:pt x="318" y="82"/>
                    <a:pt x="318" y="82"/>
                    <a:pt x="318" y="82"/>
                  </a:cubicBezTo>
                  <a:cubicBezTo>
                    <a:pt x="290" y="74"/>
                    <a:pt x="268" y="69"/>
                    <a:pt x="242" y="69"/>
                  </a:cubicBezTo>
                  <a:cubicBezTo>
                    <a:pt x="181" y="69"/>
                    <a:pt x="150" y="105"/>
                    <a:pt x="150" y="181"/>
                  </a:cubicBezTo>
                  <a:cubicBezTo>
                    <a:pt x="150" y="224"/>
                    <a:pt x="150" y="224"/>
                    <a:pt x="150" y="224"/>
                  </a:cubicBezTo>
                  <a:cubicBezTo>
                    <a:pt x="317" y="224"/>
                    <a:pt x="317" y="224"/>
                    <a:pt x="317" y="224"/>
                  </a:cubicBezTo>
                  <a:cubicBezTo>
                    <a:pt x="317" y="291"/>
                    <a:pt x="317" y="291"/>
                    <a:pt x="317" y="291"/>
                  </a:cubicBezTo>
                  <a:cubicBezTo>
                    <a:pt x="151" y="291"/>
                    <a:pt x="151" y="291"/>
                    <a:pt x="151" y="291"/>
                  </a:cubicBezTo>
                  <a:cubicBezTo>
                    <a:pt x="151" y="748"/>
                    <a:pt x="151" y="748"/>
                    <a:pt x="151" y="748"/>
                  </a:cubicBezTo>
                  <a:cubicBezTo>
                    <a:pt x="73" y="748"/>
                    <a:pt x="73" y="748"/>
                    <a:pt x="73" y="748"/>
                  </a:cubicBezTo>
                  <a:lnTo>
                    <a:pt x="73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8"/>
            <p:cNvSpPr>
              <a:spLocks noEditPoints="1"/>
            </p:cNvSpPr>
            <p:nvPr/>
          </p:nvSpPr>
          <p:spPr bwMode="auto">
            <a:xfrm>
              <a:off x="4313238" y="1898650"/>
              <a:ext cx="417513" cy="261938"/>
            </a:xfrm>
            <a:custGeom>
              <a:avLst/>
              <a:gdLst/>
              <a:ahLst/>
              <a:cxnLst/>
              <a:rect l="0" t="0" r="r" b="b"/>
              <a:pathLst>
                <a:path w="874" h="550">
                  <a:moveTo>
                    <a:pt x="0" y="385"/>
                  </a:moveTo>
                  <a:cubicBezTo>
                    <a:pt x="0" y="383"/>
                    <a:pt x="0" y="383"/>
                    <a:pt x="0" y="383"/>
                  </a:cubicBezTo>
                  <a:cubicBezTo>
                    <a:pt x="0" y="272"/>
                    <a:pt x="92" y="213"/>
                    <a:pt x="221" y="213"/>
                  </a:cubicBezTo>
                  <a:cubicBezTo>
                    <a:pt x="285" y="213"/>
                    <a:pt x="330" y="222"/>
                    <a:pt x="377" y="236"/>
                  </a:cubicBezTo>
                  <a:cubicBezTo>
                    <a:pt x="377" y="217"/>
                    <a:pt x="377" y="217"/>
                    <a:pt x="377" y="217"/>
                  </a:cubicBezTo>
                  <a:cubicBezTo>
                    <a:pt x="377" y="123"/>
                    <a:pt x="322" y="74"/>
                    <a:pt x="225" y="74"/>
                  </a:cubicBezTo>
                  <a:cubicBezTo>
                    <a:pt x="165" y="74"/>
                    <a:pt x="119" y="90"/>
                    <a:pt x="70" y="112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105" y="22"/>
                    <a:pt x="158" y="4"/>
                    <a:pt x="233" y="4"/>
                  </a:cubicBezTo>
                  <a:cubicBezTo>
                    <a:pt x="333" y="4"/>
                    <a:pt x="400" y="42"/>
                    <a:pt x="427" y="117"/>
                  </a:cubicBezTo>
                  <a:cubicBezTo>
                    <a:pt x="469" y="46"/>
                    <a:pt x="542" y="0"/>
                    <a:pt x="629" y="0"/>
                  </a:cubicBezTo>
                  <a:cubicBezTo>
                    <a:pt x="783" y="0"/>
                    <a:pt x="874" y="125"/>
                    <a:pt x="874" y="278"/>
                  </a:cubicBezTo>
                  <a:cubicBezTo>
                    <a:pt x="874" y="289"/>
                    <a:pt x="873" y="295"/>
                    <a:pt x="872" y="304"/>
                  </a:cubicBezTo>
                  <a:cubicBezTo>
                    <a:pt x="455" y="304"/>
                    <a:pt x="455" y="304"/>
                    <a:pt x="455" y="304"/>
                  </a:cubicBezTo>
                  <a:cubicBezTo>
                    <a:pt x="466" y="418"/>
                    <a:pt x="547" y="482"/>
                    <a:pt x="640" y="482"/>
                  </a:cubicBezTo>
                  <a:cubicBezTo>
                    <a:pt x="713" y="482"/>
                    <a:pt x="763" y="453"/>
                    <a:pt x="806" y="408"/>
                  </a:cubicBezTo>
                  <a:cubicBezTo>
                    <a:pt x="855" y="452"/>
                    <a:pt x="855" y="452"/>
                    <a:pt x="855" y="452"/>
                  </a:cubicBezTo>
                  <a:cubicBezTo>
                    <a:pt x="803" y="511"/>
                    <a:pt x="738" y="550"/>
                    <a:pt x="638" y="550"/>
                  </a:cubicBezTo>
                  <a:cubicBezTo>
                    <a:pt x="553" y="550"/>
                    <a:pt x="476" y="511"/>
                    <a:pt x="429" y="444"/>
                  </a:cubicBezTo>
                  <a:cubicBezTo>
                    <a:pt x="373" y="502"/>
                    <a:pt x="296" y="549"/>
                    <a:pt x="199" y="549"/>
                  </a:cubicBezTo>
                  <a:cubicBezTo>
                    <a:pt x="97" y="549"/>
                    <a:pt x="0" y="493"/>
                    <a:pt x="0" y="385"/>
                  </a:cubicBezTo>
                  <a:close/>
                  <a:moveTo>
                    <a:pt x="397" y="392"/>
                  </a:moveTo>
                  <a:cubicBezTo>
                    <a:pt x="385" y="362"/>
                    <a:pt x="378" y="329"/>
                    <a:pt x="376" y="293"/>
                  </a:cubicBezTo>
                  <a:cubicBezTo>
                    <a:pt x="337" y="282"/>
                    <a:pt x="287" y="271"/>
                    <a:pt x="229" y="271"/>
                  </a:cubicBezTo>
                  <a:cubicBezTo>
                    <a:pt x="133" y="271"/>
                    <a:pt x="79" y="314"/>
                    <a:pt x="79" y="380"/>
                  </a:cubicBezTo>
                  <a:cubicBezTo>
                    <a:pt x="79" y="382"/>
                    <a:pt x="79" y="382"/>
                    <a:pt x="79" y="382"/>
                  </a:cubicBezTo>
                  <a:cubicBezTo>
                    <a:pt x="79" y="447"/>
                    <a:pt x="138" y="486"/>
                    <a:pt x="208" y="486"/>
                  </a:cubicBezTo>
                  <a:cubicBezTo>
                    <a:pt x="285" y="486"/>
                    <a:pt x="348" y="447"/>
                    <a:pt x="397" y="392"/>
                  </a:cubicBezTo>
                  <a:close/>
                  <a:moveTo>
                    <a:pt x="794" y="246"/>
                  </a:moveTo>
                  <a:cubicBezTo>
                    <a:pt x="785" y="150"/>
                    <a:pt x="730" y="67"/>
                    <a:pt x="627" y="67"/>
                  </a:cubicBezTo>
                  <a:cubicBezTo>
                    <a:pt x="534" y="67"/>
                    <a:pt x="465" y="143"/>
                    <a:pt x="454" y="246"/>
                  </a:cubicBezTo>
                  <a:lnTo>
                    <a:pt x="794" y="24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Rectangle 29"/>
            <p:cNvSpPr>
              <a:spLocks noChangeArrowheads="1"/>
            </p:cNvSpPr>
            <p:nvPr/>
          </p:nvSpPr>
          <p:spPr bwMode="auto">
            <a:xfrm>
              <a:off x="4800600" y="1800225"/>
              <a:ext cx="36513" cy="3556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36" name="Rectangle 30"/>
            <p:cNvSpPr>
              <a:spLocks noChangeArrowheads="1"/>
            </p:cNvSpPr>
            <p:nvPr/>
          </p:nvSpPr>
          <p:spPr bwMode="auto">
            <a:xfrm>
              <a:off x="4927600" y="1800225"/>
              <a:ext cx="38100" cy="3556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37" name="Freeform 31"/>
            <p:cNvSpPr>
              <a:spLocks noEditPoints="1"/>
            </p:cNvSpPr>
            <p:nvPr/>
          </p:nvSpPr>
          <p:spPr bwMode="auto">
            <a:xfrm>
              <a:off x="5037138" y="1898650"/>
              <a:ext cx="238125" cy="261938"/>
            </a:xfrm>
            <a:custGeom>
              <a:avLst/>
              <a:gdLst/>
              <a:ahLst/>
              <a:cxnLst/>
              <a:rect l="0" t="0" r="r" b="b"/>
              <a:pathLst>
                <a:path w="498" h="550">
                  <a:moveTo>
                    <a:pt x="0" y="276"/>
                  </a:moveTo>
                  <a:cubicBezTo>
                    <a:pt x="0" y="274"/>
                    <a:pt x="0" y="274"/>
                    <a:pt x="0" y="274"/>
                  </a:cubicBezTo>
                  <a:cubicBezTo>
                    <a:pt x="0" y="123"/>
                    <a:pt x="107" y="0"/>
                    <a:pt x="252" y="0"/>
                  </a:cubicBezTo>
                  <a:cubicBezTo>
                    <a:pt x="408" y="0"/>
                    <a:pt x="498" y="125"/>
                    <a:pt x="498" y="278"/>
                  </a:cubicBezTo>
                  <a:cubicBezTo>
                    <a:pt x="498" y="289"/>
                    <a:pt x="498" y="295"/>
                    <a:pt x="497" y="304"/>
                  </a:cubicBezTo>
                  <a:cubicBezTo>
                    <a:pt x="79" y="304"/>
                    <a:pt x="79" y="304"/>
                    <a:pt x="79" y="304"/>
                  </a:cubicBezTo>
                  <a:cubicBezTo>
                    <a:pt x="90" y="418"/>
                    <a:pt x="171" y="482"/>
                    <a:pt x="264" y="482"/>
                  </a:cubicBezTo>
                  <a:cubicBezTo>
                    <a:pt x="337" y="482"/>
                    <a:pt x="388" y="453"/>
                    <a:pt x="430" y="408"/>
                  </a:cubicBezTo>
                  <a:cubicBezTo>
                    <a:pt x="479" y="452"/>
                    <a:pt x="479" y="452"/>
                    <a:pt x="479" y="452"/>
                  </a:cubicBezTo>
                  <a:cubicBezTo>
                    <a:pt x="426" y="511"/>
                    <a:pt x="362" y="550"/>
                    <a:pt x="262" y="550"/>
                  </a:cubicBezTo>
                  <a:cubicBezTo>
                    <a:pt x="118" y="550"/>
                    <a:pt x="0" y="439"/>
                    <a:pt x="0" y="276"/>
                  </a:cubicBezTo>
                  <a:close/>
                  <a:moveTo>
                    <a:pt x="418" y="246"/>
                  </a:moveTo>
                  <a:cubicBezTo>
                    <a:pt x="410" y="150"/>
                    <a:pt x="355" y="67"/>
                    <a:pt x="250" y="67"/>
                  </a:cubicBezTo>
                  <a:cubicBezTo>
                    <a:pt x="158" y="67"/>
                    <a:pt x="89" y="143"/>
                    <a:pt x="79" y="246"/>
                  </a:cubicBezTo>
                  <a:lnTo>
                    <a:pt x="418" y="24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2"/>
            <p:cNvSpPr/>
            <p:nvPr/>
          </p:nvSpPr>
          <p:spPr bwMode="auto">
            <a:xfrm>
              <a:off x="5319713" y="1898650"/>
              <a:ext cx="193675" cy="261938"/>
            </a:xfrm>
            <a:custGeom>
              <a:avLst/>
              <a:gdLst/>
              <a:ahLst/>
              <a:cxnLst/>
              <a:rect l="0" t="0" r="r" b="b"/>
              <a:pathLst>
                <a:path w="406" h="546">
                  <a:moveTo>
                    <a:pt x="0" y="469"/>
                  </a:moveTo>
                  <a:cubicBezTo>
                    <a:pt x="40" y="413"/>
                    <a:pt x="40" y="413"/>
                    <a:pt x="40" y="413"/>
                  </a:cubicBezTo>
                  <a:cubicBezTo>
                    <a:pt x="97" y="456"/>
                    <a:pt x="160" y="480"/>
                    <a:pt x="222" y="480"/>
                  </a:cubicBezTo>
                  <a:cubicBezTo>
                    <a:pt x="286" y="480"/>
                    <a:pt x="331" y="448"/>
                    <a:pt x="331" y="397"/>
                  </a:cubicBezTo>
                  <a:cubicBezTo>
                    <a:pt x="331" y="395"/>
                    <a:pt x="331" y="395"/>
                    <a:pt x="331" y="395"/>
                  </a:cubicBezTo>
                  <a:cubicBezTo>
                    <a:pt x="331" y="342"/>
                    <a:pt x="269" y="321"/>
                    <a:pt x="200" y="302"/>
                  </a:cubicBezTo>
                  <a:cubicBezTo>
                    <a:pt x="118" y="278"/>
                    <a:pt x="26" y="250"/>
                    <a:pt x="26" y="153"/>
                  </a:cubicBezTo>
                  <a:cubicBezTo>
                    <a:pt x="26" y="151"/>
                    <a:pt x="26" y="151"/>
                    <a:pt x="26" y="151"/>
                  </a:cubicBezTo>
                  <a:cubicBezTo>
                    <a:pt x="26" y="60"/>
                    <a:pt x="101" y="0"/>
                    <a:pt x="205" y="0"/>
                  </a:cubicBezTo>
                  <a:cubicBezTo>
                    <a:pt x="269" y="0"/>
                    <a:pt x="341" y="23"/>
                    <a:pt x="395" y="58"/>
                  </a:cubicBezTo>
                  <a:cubicBezTo>
                    <a:pt x="359" y="117"/>
                    <a:pt x="359" y="117"/>
                    <a:pt x="359" y="117"/>
                  </a:cubicBezTo>
                  <a:cubicBezTo>
                    <a:pt x="310" y="86"/>
                    <a:pt x="254" y="67"/>
                    <a:pt x="203" y="67"/>
                  </a:cubicBezTo>
                  <a:cubicBezTo>
                    <a:pt x="141" y="67"/>
                    <a:pt x="101" y="99"/>
                    <a:pt x="101" y="143"/>
                  </a:cubicBezTo>
                  <a:cubicBezTo>
                    <a:pt x="101" y="145"/>
                    <a:pt x="101" y="145"/>
                    <a:pt x="101" y="145"/>
                  </a:cubicBezTo>
                  <a:cubicBezTo>
                    <a:pt x="101" y="195"/>
                    <a:pt x="166" y="214"/>
                    <a:pt x="237" y="236"/>
                  </a:cubicBezTo>
                  <a:cubicBezTo>
                    <a:pt x="318" y="260"/>
                    <a:pt x="406" y="292"/>
                    <a:pt x="406" y="386"/>
                  </a:cubicBezTo>
                  <a:cubicBezTo>
                    <a:pt x="406" y="388"/>
                    <a:pt x="406" y="388"/>
                    <a:pt x="406" y="388"/>
                  </a:cubicBezTo>
                  <a:cubicBezTo>
                    <a:pt x="406" y="488"/>
                    <a:pt x="323" y="546"/>
                    <a:pt x="218" y="546"/>
                  </a:cubicBezTo>
                  <a:cubicBezTo>
                    <a:pt x="143" y="546"/>
                    <a:pt x="59" y="517"/>
                    <a:pt x="0" y="46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3"/>
            <p:cNvSpPr/>
            <p:nvPr/>
          </p:nvSpPr>
          <p:spPr bwMode="auto">
            <a:xfrm>
              <a:off x="5557838" y="1898650"/>
              <a:ext cx="193675" cy="261938"/>
            </a:xfrm>
            <a:custGeom>
              <a:avLst/>
              <a:gdLst/>
              <a:ahLst/>
              <a:cxnLst/>
              <a:rect l="0" t="0" r="r" b="b"/>
              <a:pathLst>
                <a:path w="406" h="546">
                  <a:moveTo>
                    <a:pt x="0" y="469"/>
                  </a:moveTo>
                  <a:cubicBezTo>
                    <a:pt x="40" y="413"/>
                    <a:pt x="40" y="413"/>
                    <a:pt x="40" y="413"/>
                  </a:cubicBezTo>
                  <a:cubicBezTo>
                    <a:pt x="97" y="456"/>
                    <a:pt x="160" y="480"/>
                    <a:pt x="223" y="480"/>
                  </a:cubicBezTo>
                  <a:cubicBezTo>
                    <a:pt x="286" y="480"/>
                    <a:pt x="332" y="448"/>
                    <a:pt x="332" y="397"/>
                  </a:cubicBezTo>
                  <a:cubicBezTo>
                    <a:pt x="332" y="395"/>
                    <a:pt x="332" y="395"/>
                    <a:pt x="332" y="395"/>
                  </a:cubicBezTo>
                  <a:cubicBezTo>
                    <a:pt x="332" y="342"/>
                    <a:pt x="269" y="321"/>
                    <a:pt x="200" y="302"/>
                  </a:cubicBezTo>
                  <a:cubicBezTo>
                    <a:pt x="118" y="278"/>
                    <a:pt x="26" y="250"/>
                    <a:pt x="26" y="153"/>
                  </a:cubicBezTo>
                  <a:cubicBezTo>
                    <a:pt x="26" y="151"/>
                    <a:pt x="26" y="151"/>
                    <a:pt x="26" y="151"/>
                  </a:cubicBezTo>
                  <a:cubicBezTo>
                    <a:pt x="26" y="60"/>
                    <a:pt x="101" y="0"/>
                    <a:pt x="205" y="0"/>
                  </a:cubicBezTo>
                  <a:cubicBezTo>
                    <a:pt x="269" y="0"/>
                    <a:pt x="341" y="23"/>
                    <a:pt x="395" y="58"/>
                  </a:cubicBezTo>
                  <a:cubicBezTo>
                    <a:pt x="359" y="117"/>
                    <a:pt x="359" y="117"/>
                    <a:pt x="359" y="117"/>
                  </a:cubicBezTo>
                  <a:cubicBezTo>
                    <a:pt x="310" y="86"/>
                    <a:pt x="254" y="67"/>
                    <a:pt x="203" y="67"/>
                  </a:cubicBezTo>
                  <a:cubicBezTo>
                    <a:pt x="141" y="67"/>
                    <a:pt x="101" y="99"/>
                    <a:pt x="101" y="143"/>
                  </a:cubicBezTo>
                  <a:cubicBezTo>
                    <a:pt x="101" y="145"/>
                    <a:pt x="101" y="145"/>
                    <a:pt x="101" y="145"/>
                  </a:cubicBezTo>
                  <a:cubicBezTo>
                    <a:pt x="101" y="195"/>
                    <a:pt x="166" y="214"/>
                    <a:pt x="237" y="236"/>
                  </a:cubicBezTo>
                  <a:cubicBezTo>
                    <a:pt x="318" y="260"/>
                    <a:pt x="406" y="292"/>
                    <a:pt x="406" y="386"/>
                  </a:cubicBezTo>
                  <a:cubicBezTo>
                    <a:pt x="406" y="388"/>
                    <a:pt x="406" y="388"/>
                    <a:pt x="406" y="388"/>
                  </a:cubicBezTo>
                  <a:cubicBezTo>
                    <a:pt x="406" y="488"/>
                    <a:pt x="323" y="546"/>
                    <a:pt x="218" y="546"/>
                  </a:cubicBezTo>
                  <a:cubicBezTo>
                    <a:pt x="143" y="546"/>
                    <a:pt x="60" y="517"/>
                    <a:pt x="0" y="46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Freeform 34"/>
            <p:cNvSpPr/>
            <p:nvPr/>
          </p:nvSpPr>
          <p:spPr bwMode="auto">
            <a:xfrm>
              <a:off x="5821363" y="1800225"/>
              <a:ext cx="223838" cy="355600"/>
            </a:xfrm>
            <a:custGeom>
              <a:avLst/>
              <a:gdLst/>
              <a:ahLst/>
              <a:cxnLst/>
              <a:rect l="0" t="0" r="r" b="b"/>
              <a:pathLst>
                <a:path w="141" h="224">
                  <a:moveTo>
                    <a:pt x="0" y="0"/>
                  </a:moveTo>
                  <a:lnTo>
                    <a:pt x="23" y="0"/>
                  </a:lnTo>
                  <a:lnTo>
                    <a:pt x="23" y="154"/>
                  </a:lnTo>
                  <a:lnTo>
                    <a:pt x="109" y="65"/>
                  </a:lnTo>
                  <a:lnTo>
                    <a:pt x="138" y="65"/>
                  </a:lnTo>
                  <a:lnTo>
                    <a:pt x="72" y="133"/>
                  </a:lnTo>
                  <a:lnTo>
                    <a:pt x="141" y="224"/>
                  </a:lnTo>
                  <a:lnTo>
                    <a:pt x="112" y="224"/>
                  </a:lnTo>
                  <a:lnTo>
                    <a:pt x="56" y="150"/>
                  </a:lnTo>
                  <a:lnTo>
                    <a:pt x="23" y="182"/>
                  </a:lnTo>
                  <a:lnTo>
                    <a:pt x="23" y="224"/>
                  </a:lnTo>
                  <a:lnTo>
                    <a:pt x="0" y="22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1" name="Freeform 35"/>
            <p:cNvSpPr>
              <a:spLocks noEditPoints="1"/>
            </p:cNvSpPr>
            <p:nvPr/>
          </p:nvSpPr>
          <p:spPr bwMode="auto">
            <a:xfrm>
              <a:off x="6073775" y="1900238"/>
              <a:ext cx="222250" cy="260350"/>
            </a:xfrm>
            <a:custGeom>
              <a:avLst/>
              <a:gdLst/>
              <a:ahLst/>
              <a:cxnLst/>
              <a:rect l="0" t="0" r="r" b="b"/>
              <a:pathLst>
                <a:path w="463" h="545">
                  <a:moveTo>
                    <a:pt x="0" y="381"/>
                  </a:moveTo>
                  <a:cubicBezTo>
                    <a:pt x="0" y="379"/>
                    <a:pt x="0" y="379"/>
                    <a:pt x="0" y="379"/>
                  </a:cubicBezTo>
                  <a:cubicBezTo>
                    <a:pt x="0" y="268"/>
                    <a:pt x="92" y="209"/>
                    <a:pt x="225" y="209"/>
                  </a:cubicBezTo>
                  <a:cubicBezTo>
                    <a:pt x="292" y="209"/>
                    <a:pt x="340" y="218"/>
                    <a:pt x="387" y="232"/>
                  </a:cubicBezTo>
                  <a:cubicBezTo>
                    <a:pt x="387" y="213"/>
                    <a:pt x="387" y="213"/>
                    <a:pt x="387" y="213"/>
                  </a:cubicBezTo>
                  <a:cubicBezTo>
                    <a:pt x="387" y="119"/>
                    <a:pt x="329" y="70"/>
                    <a:pt x="230" y="70"/>
                  </a:cubicBezTo>
                  <a:cubicBezTo>
                    <a:pt x="168" y="70"/>
                    <a:pt x="119" y="86"/>
                    <a:pt x="70" y="108"/>
                  </a:cubicBezTo>
                  <a:cubicBezTo>
                    <a:pt x="47" y="44"/>
                    <a:pt x="47" y="44"/>
                    <a:pt x="47" y="44"/>
                  </a:cubicBezTo>
                  <a:cubicBezTo>
                    <a:pt x="105" y="18"/>
                    <a:pt x="162" y="0"/>
                    <a:pt x="239" y="0"/>
                  </a:cubicBezTo>
                  <a:cubicBezTo>
                    <a:pt x="313" y="0"/>
                    <a:pt x="370" y="20"/>
                    <a:pt x="409" y="58"/>
                  </a:cubicBezTo>
                  <a:cubicBezTo>
                    <a:pt x="444" y="94"/>
                    <a:pt x="463" y="145"/>
                    <a:pt x="463" y="212"/>
                  </a:cubicBezTo>
                  <a:cubicBezTo>
                    <a:pt x="463" y="534"/>
                    <a:pt x="463" y="534"/>
                    <a:pt x="463" y="534"/>
                  </a:cubicBezTo>
                  <a:cubicBezTo>
                    <a:pt x="387" y="534"/>
                    <a:pt x="387" y="534"/>
                    <a:pt x="387" y="534"/>
                  </a:cubicBezTo>
                  <a:cubicBezTo>
                    <a:pt x="387" y="455"/>
                    <a:pt x="387" y="455"/>
                    <a:pt x="387" y="455"/>
                  </a:cubicBezTo>
                  <a:cubicBezTo>
                    <a:pt x="351" y="503"/>
                    <a:pt x="289" y="545"/>
                    <a:pt x="197" y="545"/>
                  </a:cubicBezTo>
                  <a:cubicBezTo>
                    <a:pt x="99" y="545"/>
                    <a:pt x="0" y="489"/>
                    <a:pt x="0" y="381"/>
                  </a:cubicBezTo>
                  <a:close/>
                  <a:moveTo>
                    <a:pt x="388" y="341"/>
                  </a:moveTo>
                  <a:cubicBezTo>
                    <a:pt x="388" y="290"/>
                    <a:pt x="388" y="290"/>
                    <a:pt x="388" y="290"/>
                  </a:cubicBezTo>
                  <a:cubicBezTo>
                    <a:pt x="350" y="278"/>
                    <a:pt x="298" y="267"/>
                    <a:pt x="233" y="267"/>
                  </a:cubicBezTo>
                  <a:cubicBezTo>
                    <a:pt x="135" y="267"/>
                    <a:pt x="80" y="310"/>
                    <a:pt x="80" y="376"/>
                  </a:cubicBezTo>
                  <a:cubicBezTo>
                    <a:pt x="80" y="378"/>
                    <a:pt x="80" y="378"/>
                    <a:pt x="80" y="378"/>
                  </a:cubicBezTo>
                  <a:cubicBezTo>
                    <a:pt x="80" y="445"/>
                    <a:pt x="141" y="483"/>
                    <a:pt x="212" y="483"/>
                  </a:cubicBezTo>
                  <a:cubicBezTo>
                    <a:pt x="309" y="483"/>
                    <a:pt x="388" y="424"/>
                    <a:pt x="388" y="34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6"/>
            <p:cNvSpPr>
              <a:spLocks noEditPoints="1"/>
            </p:cNvSpPr>
            <p:nvPr/>
          </p:nvSpPr>
          <p:spPr bwMode="auto">
            <a:xfrm>
              <a:off x="6375400" y="1800225"/>
              <a:ext cx="254000" cy="360363"/>
            </a:xfrm>
            <a:custGeom>
              <a:avLst/>
              <a:gdLst/>
              <a:ahLst/>
              <a:cxnLst/>
              <a:rect l="0" t="0" r="r" b="b"/>
              <a:pathLst>
                <a:path w="531" h="754">
                  <a:moveTo>
                    <a:pt x="78" y="642"/>
                  </a:moveTo>
                  <a:cubicBezTo>
                    <a:pt x="78" y="743"/>
                    <a:pt x="78" y="743"/>
                    <a:pt x="78" y="743"/>
                  </a:cubicBezTo>
                  <a:cubicBezTo>
                    <a:pt x="0" y="743"/>
                    <a:pt x="0" y="743"/>
                    <a:pt x="0" y="743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78" y="0"/>
                    <a:pt x="78" y="0"/>
                    <a:pt x="78" y="0"/>
                  </a:cubicBezTo>
                  <a:cubicBezTo>
                    <a:pt x="78" y="322"/>
                    <a:pt x="78" y="322"/>
                    <a:pt x="78" y="322"/>
                  </a:cubicBezTo>
                  <a:cubicBezTo>
                    <a:pt x="121" y="259"/>
                    <a:pt x="183" y="205"/>
                    <a:pt x="280" y="205"/>
                  </a:cubicBezTo>
                  <a:cubicBezTo>
                    <a:pt x="406" y="205"/>
                    <a:pt x="531" y="305"/>
                    <a:pt x="531" y="478"/>
                  </a:cubicBezTo>
                  <a:cubicBezTo>
                    <a:pt x="531" y="480"/>
                    <a:pt x="531" y="480"/>
                    <a:pt x="531" y="480"/>
                  </a:cubicBezTo>
                  <a:cubicBezTo>
                    <a:pt x="531" y="652"/>
                    <a:pt x="407" y="754"/>
                    <a:pt x="280" y="754"/>
                  </a:cubicBezTo>
                  <a:cubicBezTo>
                    <a:pt x="182" y="754"/>
                    <a:pt x="119" y="701"/>
                    <a:pt x="78" y="642"/>
                  </a:cubicBezTo>
                  <a:close/>
                  <a:moveTo>
                    <a:pt x="451" y="481"/>
                  </a:moveTo>
                  <a:cubicBezTo>
                    <a:pt x="451" y="479"/>
                    <a:pt x="451" y="479"/>
                    <a:pt x="451" y="479"/>
                  </a:cubicBezTo>
                  <a:cubicBezTo>
                    <a:pt x="451" y="355"/>
                    <a:pt x="365" y="276"/>
                    <a:pt x="265" y="276"/>
                  </a:cubicBezTo>
                  <a:cubicBezTo>
                    <a:pt x="168" y="276"/>
                    <a:pt x="75" y="358"/>
                    <a:pt x="75" y="478"/>
                  </a:cubicBezTo>
                  <a:cubicBezTo>
                    <a:pt x="75" y="480"/>
                    <a:pt x="75" y="480"/>
                    <a:pt x="75" y="480"/>
                  </a:cubicBezTo>
                  <a:cubicBezTo>
                    <a:pt x="75" y="603"/>
                    <a:pt x="168" y="684"/>
                    <a:pt x="265" y="684"/>
                  </a:cubicBezTo>
                  <a:cubicBezTo>
                    <a:pt x="367" y="684"/>
                    <a:pt x="451" y="609"/>
                    <a:pt x="451" y="48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691680" y="1556793"/>
            <a:ext cx="5472608" cy="3384376"/>
          </a:xfrm>
        </p:spPr>
        <p:txBody>
          <a:bodyPr anchor="ctr"/>
          <a:lstStyle>
            <a:lvl1pPr algn="ctr">
              <a:lnSpc>
                <a:spcPts val="4500"/>
              </a:lnSpc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Klik her for at tilføje tekst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74915F8-A416-466B-97B4-3E8E02D262CD}" type="datetimeFigureOut">
              <a:rPr lang="en-US" dirty="0"/>
              <a:t>8/18/2018</a:t>
            </a:fld>
            <a:endParaRPr lang="en-US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3422BEA-4D31-4C39-B8C3-10D1386D54D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235F4-D8D1-40DD-8C02-7CB6E5C72073}" type="datetimeFigureOut">
              <a:rPr lang="en-US" dirty="0"/>
              <a:t>8/18/2018</a:t>
            </a:fld>
            <a:endParaRPr lang="en-US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3841E-FDE4-4F95-B5AA-F5EB88A7EDBE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30363-84F5-4813-953F-82ED69AC572F}" type="datetimeFigureOut">
              <a:rPr lang="en-US" dirty="0"/>
              <a:t>8/18/2018</a:t>
            </a:fld>
            <a:endParaRPr lang="en-US" dirty="0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3841E-FDE4-4F95-B5AA-F5EB88A7EDBE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ggrundsbillede og tekstbok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dsholder til billede 6" descr="[logo:BlackWhite]&#10;[imagefolder:Background]"/>
          <p:cNvSpPr>
            <a:spLocks noGrp="1" noChangeAspect="1"/>
          </p:cNvSpPr>
          <p:nvPr>
            <p:ph type="pic" sz="quarter" idx="15" hasCustomPrompt="1"/>
          </p:nvPr>
        </p:nvSpPr>
        <p:spPr>
          <a:xfrm>
            <a:off x="0" y="1"/>
            <a:ext cx="9144000" cy="6858000"/>
          </a:xfrm>
          <a:solidFill>
            <a:schemeClr val="bg1">
              <a:lumMod val="75000"/>
            </a:schemeClr>
          </a:solidFill>
        </p:spPr>
        <p:txBody>
          <a:bodyPr lIns="540000" rIns="5040000" anchor="ctr" anchorCtr="0"/>
          <a:lstStyle>
            <a:lvl1pPr algn="l">
              <a:tabLst/>
              <a:defRPr sz="1600" baseline="0"/>
            </a:lvl1pPr>
          </a:lstStyle>
          <a:p>
            <a:r>
              <a:rPr lang="da-DK" dirty="0"/>
              <a:t>Klik på knappen i midten for at indsætte et billede. Billedet fjernes igen ved at trykke DELETE på tastaturet. (Klik Nulstil på fanen HJEM, hvis du ikke kan se tekstboks/logo.)</a:t>
            </a:r>
            <a:endParaRPr lang="en-US" dirty="0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CE0649F-FA7C-4CDA-B758-7821CB283D70}" type="datetimeFigureOut">
              <a:rPr lang="en-US" dirty="0"/>
              <a:t>8/18/2018</a:t>
            </a:fld>
            <a:endParaRPr lang="en-US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D63841E-FDE4-4F95-B5AA-F5EB88A7EDBE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6" name="Pladsholder til tekst 5"/>
          <p:cNvSpPr>
            <a:spLocks noGrp="1"/>
          </p:cNvSpPr>
          <p:nvPr>
            <p:ph type="body" sz="quarter" idx="14"/>
          </p:nvPr>
        </p:nvSpPr>
        <p:spPr>
          <a:xfrm>
            <a:off x="4716016" y="468000"/>
            <a:ext cx="3914720" cy="5256000"/>
          </a:xfrm>
          <a:solidFill>
            <a:schemeClr val="bg1">
              <a:alpha val="70000"/>
            </a:schemeClr>
          </a:solidFill>
        </p:spPr>
        <p:txBody>
          <a:bodyPr lIns="324000" tIns="270000" rIns="324000" bIns="270000"/>
          <a:lstStyle>
            <a:lvl1pPr>
              <a:lnSpc>
                <a:spcPct val="100000"/>
              </a:lnSpc>
              <a:defRPr sz="1700">
                <a:solidFill>
                  <a:schemeClr val="tx1"/>
                </a:solidFill>
              </a:defRPr>
            </a:lvl1pPr>
            <a:lvl2pPr>
              <a:lnSpc>
                <a:spcPts val="2200"/>
              </a:lnSpc>
              <a:defRPr sz="1700">
                <a:solidFill>
                  <a:schemeClr val="tx1"/>
                </a:solidFill>
              </a:defRPr>
            </a:lvl2pPr>
            <a:lvl3pPr>
              <a:lnSpc>
                <a:spcPts val="2200"/>
              </a:lnSpc>
              <a:defRPr sz="1700">
                <a:solidFill>
                  <a:schemeClr val="tx1"/>
                </a:solidFill>
              </a:defRPr>
            </a:lvl3pPr>
            <a:lvl4pPr>
              <a:lnSpc>
                <a:spcPts val="2200"/>
              </a:lnSpc>
              <a:defRPr sz="1700">
                <a:solidFill>
                  <a:schemeClr val="tx1"/>
                </a:solidFill>
              </a:defRPr>
            </a:lvl4pPr>
            <a:lvl5pPr>
              <a:lnSpc>
                <a:spcPts val="2200"/>
              </a:lnSpc>
              <a:defRPr sz="1700">
                <a:solidFill>
                  <a:schemeClr val="tx1"/>
                </a:solidFill>
              </a:defRPr>
            </a:lvl5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2" name="Pladsholder til tekst 8"/>
          <p:cNvSpPr>
            <a:spLocks noGrp="1"/>
          </p:cNvSpPr>
          <p:nvPr>
            <p:ph type="body" sz="quarter" idx="16" hasCustomPrompt="1"/>
          </p:nvPr>
        </p:nvSpPr>
        <p:spPr>
          <a:xfrm>
            <a:off x="7128000" y="6066000"/>
            <a:ext cx="1512000" cy="4716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dirty="0"/>
              <a:t>
              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Helsides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dsholder til billede 6" descr="[logo:BlackWhite]&#10;[imagefolder:Background]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0" y="0"/>
            <a:ext cx="9144000" cy="6858000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lIns="2340000" tIns="1656000" rIns="2340000" anchor="t"/>
          <a:lstStyle>
            <a:lvl1pPr>
              <a:defRPr sz="1600" baseline="0"/>
            </a:lvl1pPr>
          </a:lstStyle>
          <a:p>
            <a:r>
              <a:rPr lang="da-DK" dirty="0"/>
              <a:t>Klik på knappen i midten for at indsætte et billede. Billedet fjernes igen ved at trykke DELETE på tastaturet. (Klik Nulstil på fanen HJEM, hvis du ikke kan se logo.)</a:t>
            </a:r>
            <a:endParaRPr lang="en-US" dirty="0"/>
          </a:p>
        </p:txBody>
      </p:sp>
      <p:sp>
        <p:nvSpPr>
          <p:cNvPr id="9" name="Pladsholder til tekst 8"/>
          <p:cNvSpPr>
            <a:spLocks noGrp="1"/>
          </p:cNvSpPr>
          <p:nvPr>
            <p:ph type="body" sz="quarter" idx="14" hasCustomPrompt="1"/>
          </p:nvPr>
        </p:nvSpPr>
        <p:spPr>
          <a:xfrm>
            <a:off x="7128000" y="6066000"/>
            <a:ext cx="1512000" cy="4716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dirty="0"/>
              <a:t>
              </a:t>
            </a:r>
          </a:p>
        </p:txBody>
      </p:sp>
      <p:sp>
        <p:nvSpPr>
          <p:cNvPr id="10" name="Pladsholder til dato 9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157D2ED-A7A4-49AD-BE39-819836AD64E5}" type="datetimeFigureOut">
              <a:rPr lang="en-US" dirty="0"/>
              <a:t>8/18/2018</a:t>
            </a:fld>
            <a:endParaRPr lang="en-US" dirty="0"/>
          </a:p>
        </p:txBody>
      </p:sp>
      <p:sp>
        <p:nvSpPr>
          <p:cNvPr id="11" name="Pladsholder til sidefod 10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2" name="Pladsholder til slidenumm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D63841E-FDE4-4F95-B5AA-F5EB88A7EDBE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F6228-FF53-4EA0-9E17-08F7BB684761}" type="datetimeFigureOut">
              <a:rPr lang="en-US" dirty="0"/>
              <a:t>8/18/2018</a:t>
            </a:fld>
            <a:endParaRPr lang="en-US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3841E-FDE4-4F95-B5AA-F5EB88A7EDBE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7" name="Pladsholder til billede 6" descr="[logo:BlackWhite]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0" y="3896915"/>
            <a:ext cx="9144000" cy="2988469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lIns="540000" tIns="0" rIns="5040000" anchor="ctr" anchorCtr="0"/>
          <a:lstStyle>
            <a:lvl1pPr>
              <a:defRPr sz="1600" baseline="0"/>
            </a:lvl1pPr>
          </a:lstStyle>
          <a:p>
            <a:r>
              <a:rPr lang="da-DK" dirty="0"/>
              <a:t>Klik på knappen i midten for at indsætte et billede. Billedet fjernes igen ved at trykke DELETE på tastaturet. (Klik Nulstil på fanen HJEM, hvis du ikke kan se logo.)</a:t>
            </a:r>
            <a:endParaRPr lang="en-US" dirty="0"/>
          </a:p>
        </p:txBody>
      </p:sp>
      <p:sp>
        <p:nvSpPr>
          <p:cNvPr id="10" name="Pladsholder til tekst 9"/>
          <p:cNvSpPr>
            <a:spLocks noGrp="1"/>
          </p:cNvSpPr>
          <p:nvPr>
            <p:ph type="body" sz="quarter" idx="14"/>
          </p:nvPr>
        </p:nvSpPr>
        <p:spPr>
          <a:xfrm>
            <a:off x="469107" y="1583531"/>
            <a:ext cx="8170068" cy="2151542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8" name="Pladsholder til tekst 8"/>
          <p:cNvSpPr>
            <a:spLocks noGrp="1"/>
          </p:cNvSpPr>
          <p:nvPr>
            <p:ph type="body" sz="quarter" idx="15" hasCustomPrompt="1"/>
          </p:nvPr>
        </p:nvSpPr>
        <p:spPr>
          <a:xfrm>
            <a:off x="7128000" y="6066000"/>
            <a:ext cx="1512000" cy="4716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dirty="0"/>
              <a:t>
              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67543" y="576000"/>
            <a:ext cx="8172455" cy="841638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 dirty="0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67999" y="1584001"/>
            <a:ext cx="8171999" cy="4106304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dirty="0"/>
              <a:t>Klik for at redigere i master</a:t>
            </a:r>
          </a:p>
          <a:p>
            <a:pPr lvl="1"/>
            <a:r>
              <a:rPr lang="en-US" dirty="0"/>
              <a:t>Andet niveau</a:t>
            </a:r>
          </a:p>
          <a:p>
            <a:pPr lvl="2"/>
            <a:r>
              <a:rPr lang="en-US" dirty="0"/>
              <a:t>Tredje niveau</a:t>
            </a:r>
          </a:p>
          <a:p>
            <a:pPr lvl="3"/>
            <a:r>
              <a:rPr lang="en-US" dirty="0"/>
              <a:t>Fjerde niveau</a:t>
            </a:r>
          </a:p>
          <a:p>
            <a:pPr lvl="4"/>
            <a:r>
              <a:rPr lang="en-US" dirty="0"/>
              <a:t>Femte niveau</a:t>
            </a:r>
          </a:p>
          <a:p>
            <a:pPr lvl="5"/>
            <a:r>
              <a:rPr lang="en-US" dirty="0"/>
              <a:t>Sjette niveau</a:t>
            </a:r>
          </a:p>
          <a:p>
            <a:pPr lvl="6"/>
            <a:r>
              <a:rPr lang="en-US" dirty="0"/>
              <a:t>(syvende)</a:t>
            </a:r>
          </a:p>
          <a:p>
            <a:pPr lvl="7"/>
            <a:r>
              <a:rPr lang="en-US" dirty="0"/>
              <a:t>(ottende)</a:t>
            </a:r>
          </a:p>
          <a:p>
            <a:pPr lvl="8"/>
            <a:r>
              <a:rPr lang="en-US" dirty="0"/>
              <a:t>(niende)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28000" y="6215560"/>
            <a:ext cx="648000" cy="36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lnSpc>
                <a:spcPts val="1300"/>
              </a:lnSpc>
              <a:defRPr sz="9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</a:lstStyle>
          <a:p>
            <a:fld id="{A1707CC2-C8BF-48C6-B09C-DB92AB0CBD2A}" type="datetimeFigureOut">
              <a:rPr lang="en-US" dirty="0"/>
              <a:t>8/18/2018</a:t>
            </a:fld>
            <a:endParaRPr lang="en-US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1693066" y="6214350"/>
            <a:ext cx="4426933" cy="36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lnSpc>
                <a:spcPts val="1300"/>
              </a:lnSpc>
              <a:defRPr sz="9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469191" y="6215923"/>
            <a:ext cx="358393" cy="36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lnSpc>
                <a:spcPts val="1300"/>
              </a:lnSpc>
              <a:defRPr sz="1000" b="1">
                <a:solidFill>
                  <a:schemeClr val="tx1"/>
                </a:solidFill>
                <a:latin typeface="Trebuchet MS" panose="020B0603020202020204" pitchFamily="34" charset="0"/>
              </a:defRPr>
            </a:lvl1pPr>
          </a:lstStyle>
          <a:p>
            <a:fld id="{5D63841E-FDE4-4F95-B5AA-F5EB88A7EDBE}" type="slidenum">
              <a:rPr lang="en-US" dirty="0"/>
              <a:pPr/>
              <a:t>‹nr.›</a:t>
            </a:fld>
            <a:endParaRPr lang="en-US" dirty="0"/>
          </a:p>
        </p:txBody>
      </p:sp>
      <p:pic>
        <p:nvPicPr>
          <p:cNvPr id="8" name="Picture 2" descr="C:\Users\kg\Desktop\KOMBIT\_Version 0.1\KOMBIT_payoff_cmyk.emf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9362" y="6065427"/>
            <a:ext cx="1510637" cy="472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9" r:id="rId3"/>
    <p:sldLayoutId id="2147483666" r:id="rId4"/>
    <p:sldLayoutId id="2147483654" r:id="rId5"/>
    <p:sldLayoutId id="2147483655" r:id="rId6"/>
    <p:sldLayoutId id="2147483670" r:id="rId7"/>
    <p:sldLayoutId id="2147483663" r:id="rId8"/>
    <p:sldLayoutId id="2147483660" r:id="rId9"/>
    <p:sldLayoutId id="2147483661" r:id="rId10"/>
    <p:sldLayoutId id="2147483662" r:id="rId11"/>
  </p:sldLayoutIdLst>
  <p:hf sldNum="0" hdr="0" ftr="0" dt="0"/>
  <p:txStyles>
    <p:titleStyle>
      <a:lvl1pPr algn="l" defTabSz="914400" rtl="0" eaLnBrk="1" latinLnBrk="0" hangingPunct="1">
        <a:lnSpc>
          <a:spcPts val="2700"/>
        </a:lnSpc>
        <a:spcBef>
          <a:spcPct val="0"/>
        </a:spcBef>
        <a:buNone/>
        <a:defRPr sz="3000" b="0" kern="1200">
          <a:solidFill>
            <a:schemeClr val="tx1"/>
          </a:solidFill>
          <a:latin typeface="Trebuchet MS" panose="020B0603020202020204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ts val="2600"/>
        </a:lnSpc>
        <a:spcBef>
          <a:spcPts val="0"/>
        </a:spcBef>
        <a:buFont typeface="Arial" panose="020B0604020202020204" pitchFamily="34" charset="0"/>
        <a:buNone/>
        <a:defRPr sz="2200" b="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1pPr>
      <a:lvl2pPr marL="0" indent="0" algn="l" defTabSz="914400" rtl="0" eaLnBrk="1" latinLnBrk="0" hangingPunct="1">
        <a:lnSpc>
          <a:spcPts val="2600"/>
        </a:lnSpc>
        <a:spcBef>
          <a:spcPts val="0"/>
        </a:spcBef>
        <a:buFont typeface="Arial" panose="020B0604020202020204" pitchFamily="34" charset="0"/>
        <a:buNone/>
        <a:defRPr sz="2200" b="1" kern="1200">
          <a:solidFill>
            <a:schemeClr val="accent1"/>
          </a:solidFill>
          <a:latin typeface="Trebuchet MS" panose="020B0603020202020204" pitchFamily="34" charset="0"/>
          <a:ea typeface="+mn-ea"/>
          <a:cs typeface="+mn-cs"/>
        </a:defRPr>
      </a:lvl2pPr>
      <a:lvl3pPr marL="180000" indent="-180000" algn="l" defTabSz="360000" rtl="0" eaLnBrk="1" latinLnBrk="0" hangingPunct="1">
        <a:spcBef>
          <a:spcPts val="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3pPr>
      <a:lvl4pPr marL="538163" indent="-180975" algn="l" defTabSz="914400" rtl="0" eaLnBrk="1" latinLnBrk="0" hangingPunct="1">
        <a:lnSpc>
          <a:spcPts val="24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4pPr>
      <a:lvl5pPr marL="900000" indent="-180000" algn="l" defTabSz="914400" rtl="0" eaLnBrk="1" latinLnBrk="0" hangingPunct="1">
        <a:lnSpc>
          <a:spcPts val="2000"/>
        </a:lnSpc>
        <a:spcBef>
          <a:spcPts val="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5pPr>
      <a:lvl6pPr marL="1188000" indent="-180000" algn="l" defTabSz="914400" rtl="0" eaLnBrk="1" latinLnBrk="0" hangingPunct="1">
        <a:lnSpc>
          <a:spcPts val="2200"/>
        </a:lnSpc>
        <a:spcBef>
          <a:spcPts val="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1524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884363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246313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share-komm.kombit.dk/p079/default.aspx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a-DK" dirty="0"/>
              <a:t>SAPA rollekatalog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August 2018</a:t>
            </a:r>
          </a:p>
        </p:txBody>
      </p:sp>
    </p:spTree>
    <p:extLst>
      <p:ext uri="{BB962C8B-B14F-4D97-AF65-F5344CB8AC3E}">
        <p14:creationId xmlns:p14="http://schemas.microsoft.com/office/powerpoint/2010/main" val="4323839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3" y="1417638"/>
            <a:ext cx="8171999" cy="5159371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da-DK" sz="1600" dirty="0"/>
              <a:t>Opgaver: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da-DK" sz="1600" dirty="0"/>
              <a:t>Hjælpe kolleger med at bruge </a:t>
            </a:r>
            <a:r>
              <a:rPr lang="da-DK" sz="1600" dirty="0" err="1"/>
              <a:t>SAPAs</a:t>
            </a:r>
            <a:r>
              <a:rPr lang="da-DK" sz="1600" dirty="0"/>
              <a:t> funktionalitet 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da-DK" sz="1600" dirty="0"/>
              <a:t>Hjælpe kolleger med anvendelsen af SAPA ift. fagområdets arbejdsgange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da-DK" sz="1600" dirty="0"/>
              <a:t>Opsamle og videreformidle tips og tricks til brugen af SAPA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da-DK" sz="1600" dirty="0"/>
              <a:t>Opsamle og videregive input til administratorer og supportberettigede brugere ift. fejl eller andre problemer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da-DK" sz="1600" dirty="0"/>
              <a:t>Informere slutbrugere om opdateringer, driftsproblemer m.m.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da-DK" sz="1600" dirty="0"/>
              <a:t>Afdække ændringsønsker og behov for videreudvikling af SAPA i relation til forretningen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da-DK" sz="1600" dirty="0"/>
              <a:t>Foretage dele af konfigurationen i SAPA</a:t>
            </a:r>
          </a:p>
          <a:p>
            <a:pPr>
              <a:lnSpc>
                <a:spcPct val="100000"/>
              </a:lnSpc>
            </a:pPr>
            <a:endParaRPr lang="da-DK" sz="1600" dirty="0"/>
          </a:p>
          <a:p>
            <a:pPr>
              <a:lnSpc>
                <a:spcPct val="100000"/>
              </a:lnSpc>
            </a:pPr>
            <a:r>
              <a:rPr lang="da-DK" sz="1600" dirty="0"/>
              <a:t>Kompetencer: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da-DK" sz="1600" dirty="0"/>
              <a:t>Godt kendskab til SAPAs funktionalitet (via SAPA superbrugerkursus)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da-DK" sz="1600" dirty="0"/>
              <a:t>Godt overblik over hvordan SAPA kan bruges ift. arbejdsgange på ens fagområde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da-DK" sz="1600" dirty="0"/>
              <a:t>Grundforståelse af SAPA og SAPAs placering i det kommunale it-landskab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da-DK" sz="1600" dirty="0"/>
              <a:t>Godt kendskab til SAPAs brugervejledning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da-DK" sz="1600" dirty="0"/>
              <a:t>Pædagogiske og it-</a:t>
            </a:r>
            <a:r>
              <a:rPr lang="da-DK" sz="1600" dirty="0" err="1"/>
              <a:t>mæssige</a:t>
            </a:r>
            <a:r>
              <a:rPr lang="da-DK" sz="1600" dirty="0"/>
              <a:t> kompetencer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da-DK" sz="1600" dirty="0"/>
              <a:t>Motiveret for opgaven</a:t>
            </a:r>
          </a:p>
          <a:p>
            <a:pPr marL="342900" indent="-342900">
              <a:buFont typeface="Arial"/>
              <a:buChar char="•"/>
            </a:pPr>
            <a:endParaRPr lang="da-DK" sz="1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Rollebeskrivelse: SAPA-superbruger</a:t>
            </a:r>
            <a:br>
              <a:rPr lang="da-DK" dirty="0"/>
            </a:br>
            <a:endParaRPr lang="da-DK" sz="2000" dirty="0"/>
          </a:p>
        </p:txBody>
      </p:sp>
    </p:spTree>
    <p:extLst>
      <p:ext uri="{BB962C8B-B14F-4D97-AF65-F5344CB8AC3E}">
        <p14:creationId xmlns:p14="http://schemas.microsoft.com/office/powerpoint/2010/main" val="4532544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Rollebeskrivelse: SAPA-instruktør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999" y="1584000"/>
            <a:ext cx="8406126" cy="4995515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da-DK" sz="1800" dirty="0"/>
              <a:t>Opgaver: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da-DK" sz="1800" dirty="0"/>
              <a:t>Tilrettelægge undervisning for forskellige slutbrugergrupper (dvs. kunne afdække hvilken form for undervisning, der er brug for, og forberede denne)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da-DK" sz="1800" dirty="0"/>
              <a:t>Gennemføre undervisning af slutbrugere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da-DK" sz="1800" dirty="0"/>
              <a:t>Agere forandringsagent i forhold til slutbrugerne</a:t>
            </a:r>
          </a:p>
          <a:p>
            <a:pPr>
              <a:lnSpc>
                <a:spcPct val="100000"/>
              </a:lnSpc>
            </a:pPr>
            <a:endParaRPr lang="da-DK" sz="1800" dirty="0"/>
          </a:p>
          <a:p>
            <a:pPr>
              <a:lnSpc>
                <a:spcPct val="100000"/>
              </a:lnSpc>
            </a:pPr>
            <a:r>
              <a:rPr lang="da-DK" sz="1800" dirty="0"/>
              <a:t>Kompetencer: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da-DK" sz="1800" dirty="0"/>
              <a:t>SAPA superbrugerkompetencer (via SAPA superbrugerkurset)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da-DK" sz="1800" dirty="0"/>
              <a:t>Godt kendskab til SAPAs undervisningsmateriale og hvordan man kan undervise i SAPA (via SAPAs instruktørkursus)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da-DK" sz="1800" dirty="0"/>
              <a:t>Erfaring med undervisning i it-systemer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da-DK" sz="1800" dirty="0"/>
              <a:t>Pædagogiske og it-</a:t>
            </a:r>
            <a:r>
              <a:rPr lang="da-DK" sz="1800" dirty="0" err="1"/>
              <a:t>mæssige</a:t>
            </a:r>
            <a:r>
              <a:rPr lang="da-DK" sz="1800" dirty="0"/>
              <a:t> kompetencer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da-DK" sz="1800" dirty="0"/>
              <a:t>Gennemslagskraft i større fora samt være i stand til at tackle modstand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da-DK" sz="1800" dirty="0"/>
              <a:t>Høj motivation for opgaven (ildsjæl)</a:t>
            </a:r>
          </a:p>
        </p:txBody>
      </p:sp>
    </p:spTree>
    <p:extLst>
      <p:ext uri="{BB962C8B-B14F-4D97-AF65-F5344CB8AC3E}">
        <p14:creationId xmlns:p14="http://schemas.microsoft.com/office/powerpoint/2010/main" val="11565678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3" y="1815498"/>
            <a:ext cx="8171999" cy="49971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da-DK" sz="1800" dirty="0"/>
              <a:t>Opgaver: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da-DK" sz="1800" dirty="0"/>
              <a:t>Bruge SAPA Overblik og/eller SAPA Advis i relation til egne opgaver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da-DK" sz="1800" dirty="0"/>
              <a:t>Være opmærksom på hvordan SAPA kan bruges på måder, som understøtter løsningen af egne/fagområdets opgaver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da-DK" sz="1800" dirty="0"/>
              <a:t>Videregive input til superbrugere vedr. fejl, andre problemer med SAPA samt behov for videreudvikling af systemet</a:t>
            </a:r>
          </a:p>
          <a:p>
            <a:pPr>
              <a:lnSpc>
                <a:spcPct val="100000"/>
              </a:lnSpc>
            </a:pPr>
            <a:endParaRPr lang="da-DK" sz="1800" dirty="0"/>
          </a:p>
          <a:p>
            <a:pPr>
              <a:lnSpc>
                <a:spcPct val="100000"/>
              </a:lnSpc>
            </a:pPr>
            <a:r>
              <a:rPr lang="da-DK" sz="1800" dirty="0"/>
              <a:t>Kompetencer: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da-DK" sz="1800" dirty="0"/>
              <a:t>Brugerkendskab til SAPAs funktionalitet (via slutbrugerundervisning)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da-DK" sz="1800" dirty="0"/>
              <a:t>Kunne bruge SAPA korrekt ift. fagområdets arbejdsgange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da-DK" sz="1800" dirty="0"/>
              <a:t>Kendskab til SAPAs brugervejledning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endParaRPr lang="da-DK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Rollebeskrivelse: SAPA-slutbruger</a:t>
            </a:r>
            <a:br>
              <a:rPr lang="da-DK" dirty="0"/>
            </a:br>
            <a:endParaRPr lang="da-DK" sz="2000" dirty="0"/>
          </a:p>
        </p:txBody>
      </p:sp>
    </p:spTree>
    <p:extLst>
      <p:ext uri="{BB962C8B-B14F-4D97-AF65-F5344CB8AC3E}">
        <p14:creationId xmlns:p14="http://schemas.microsoft.com/office/powerpoint/2010/main" val="5574188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Rollebeskrivelse: Leder i afdeling der skal have SAPA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3" y="1589870"/>
            <a:ext cx="8470449" cy="474542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da-DK" sz="1800" dirty="0"/>
              <a:t>Opgaver: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da-DK" sz="1800" dirty="0"/>
              <a:t>Motivere medarbejdere (slutbrugere og superbrugere) til brug af SAPA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da-DK" sz="1800" dirty="0"/>
              <a:t>Være ansvarlig for at medarbejderne bruger SAPA - og på den rigtige måde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da-DK" sz="1800" dirty="0"/>
              <a:t>Være ansvarlig for forandringsprocessen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da-DK" sz="1800" dirty="0"/>
              <a:t>Være ansvarlig for at områdets arbejdsgange udnytter de forretningsmæssige muligheder SAPA giver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da-DK" sz="1800" dirty="0"/>
              <a:t>Være ansvarlig for det lokale forretningsmæssige udbytte (effektivitet/kvalitet)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da-DK" sz="1800" dirty="0"/>
              <a:t>Samarbejde med SAPA-superbrugere i afdelingen, SAPA-projektleder (i opstarten), SAPA-systemansvarlig og SAPA-administratorer</a:t>
            </a:r>
          </a:p>
          <a:p>
            <a:pPr>
              <a:lnSpc>
                <a:spcPct val="100000"/>
              </a:lnSpc>
            </a:pPr>
            <a:endParaRPr lang="da-DK" sz="1800" dirty="0"/>
          </a:p>
          <a:p>
            <a:pPr>
              <a:lnSpc>
                <a:spcPct val="100000"/>
              </a:lnSpc>
            </a:pPr>
            <a:r>
              <a:rPr lang="da-DK" sz="1800" dirty="0"/>
              <a:t>Kompetencer: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da-DK" sz="1800" dirty="0"/>
              <a:t>Erfaring med forandringsledelse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da-DK" sz="1800" dirty="0"/>
              <a:t>Grundigt kendskab til de forretningsmæssige muligheder med SAPA </a:t>
            </a:r>
            <a:br>
              <a:rPr lang="da-DK" sz="1800" dirty="0"/>
            </a:br>
            <a:r>
              <a:rPr lang="da-DK" sz="1800" dirty="0"/>
              <a:t>(digital ledelse) 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da-DK" sz="1800" dirty="0"/>
              <a:t>Godt kendskab til kommunens digitaliseringsstrategi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endParaRPr lang="da-DK" sz="1800" dirty="0"/>
          </a:p>
          <a:p>
            <a:pPr>
              <a:lnSpc>
                <a:spcPct val="100000"/>
              </a:lnSpc>
            </a:pPr>
            <a:r>
              <a:rPr lang="da-DK" sz="1800" dirty="0"/>
              <a:t>Lederen kan fx være fagchef, fagligt ansvarlig eller teamleder i afdelingen.</a:t>
            </a:r>
          </a:p>
        </p:txBody>
      </p:sp>
    </p:spTree>
    <p:extLst>
      <p:ext uri="{BB962C8B-B14F-4D97-AF65-F5344CB8AC3E}">
        <p14:creationId xmlns:p14="http://schemas.microsoft.com/office/powerpoint/2010/main" val="14286848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Roller relateret til forvaltning og drift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852633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Rollebeskrivelse: SAPA-systemansvarlig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67543" y="922205"/>
            <a:ext cx="8171999" cy="410630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da-DK" sz="1400" dirty="0"/>
              <a:t>Opgaver: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400" dirty="0"/>
              <a:t>Være ansvarlig for kommunens arbejde med SAPA i forvaltning og drift, dvs. en form for </a:t>
            </a:r>
            <a:r>
              <a:rPr lang="da-DK" sz="1400" i="1" dirty="0"/>
              <a:t>overadministrator</a:t>
            </a:r>
            <a:r>
              <a:rPr lang="da-DK" sz="1400" dirty="0"/>
              <a:t> på SAPA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400" dirty="0"/>
              <a:t>Stå i spidsen for kommunens driftsorganisering omkring SAPA og varetage dialogen med kommunens lokale systemejer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400" dirty="0"/>
              <a:t>Styre kommunens SAPA-supportorganisation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400" dirty="0"/>
              <a:t>Varetage intern interessenthåndtering og kommunikation i forhold til SAPA i forvaltning og drift samt inddrage relevante ledere, fagfolk og specialister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400" dirty="0"/>
              <a:t>Være KOMBITs SPOC i forhold til henvendelser, opgaver m.m. fra KOMBIT i forvaltning og drift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400" dirty="0"/>
              <a:t>Henvende sig til KOMBITs incident manager i tilfælde af manglende hjælp fra Netcompanys servicedesk eller mangelfuld afhjælpning trods gentagne henvendelser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400" dirty="0"/>
              <a:t>Være ansvarlig for opsamling af fejl, ændringsønsker og behov for videreudvikling af SAPA (i samarbejde med superbrugere og forretning)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400" dirty="0"/>
              <a:t>Sikre hurtig og effektiv håndtering af incidents i kommunen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da-DK" sz="1400" dirty="0"/>
              <a:t>Yde support til superbrugere 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da-DK" sz="1400" dirty="0"/>
              <a:t>Formidle information om ny funktionalitet ved nye releases til superbrugere og slutbrugere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da-DK" sz="1400" dirty="0"/>
              <a:t>Være ansvarlig for kommunens interne vejledning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da-DK" sz="1400" dirty="0"/>
          </a:p>
          <a:p>
            <a:pPr>
              <a:lnSpc>
                <a:spcPct val="100000"/>
              </a:lnSpc>
            </a:pPr>
            <a:r>
              <a:rPr lang="da-DK" sz="1400" dirty="0"/>
              <a:t>Kompetencer: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400" dirty="0"/>
              <a:t>SAPA-administratoruddannelse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400" dirty="0"/>
              <a:t>Gode it-kompetencer 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400" dirty="0"/>
              <a:t>Proaktiv, samarbejdsorienteret og ansvarsfuld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400" dirty="0"/>
              <a:t>Erfaring med at agere i feltet mellem it og forretning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400" dirty="0"/>
              <a:t>Bemyndiget til at uddelegere opgaver vedr. SAPA i forvaltning og drift</a:t>
            </a:r>
          </a:p>
          <a:p>
            <a:pPr>
              <a:lnSpc>
                <a:spcPct val="100000"/>
              </a:lnSpc>
            </a:pPr>
            <a:endParaRPr lang="da-DK" sz="1400" dirty="0"/>
          </a:p>
          <a:p>
            <a:pPr>
              <a:lnSpc>
                <a:spcPct val="100000"/>
              </a:lnSpc>
            </a:pPr>
            <a:r>
              <a:rPr lang="da-DK" sz="1400" dirty="0"/>
              <a:t>SAPA systemansvarlig skal være registreret hos KOMBIT som kommunens systemansvarlig (single point of </a:t>
            </a:r>
            <a:r>
              <a:rPr lang="da-DK" sz="1400" dirty="0" err="1"/>
              <a:t>contact</a:t>
            </a:r>
            <a:r>
              <a:rPr lang="da-DK" sz="1400" dirty="0"/>
              <a:t>/SPOC) på SAPA i forvaltning og drift.</a:t>
            </a:r>
          </a:p>
          <a:p>
            <a:pPr>
              <a:lnSpc>
                <a:spcPct val="100000"/>
              </a:lnSpc>
            </a:pPr>
            <a:endParaRPr lang="da-DK" sz="1400" dirty="0"/>
          </a:p>
        </p:txBody>
      </p:sp>
    </p:spTree>
    <p:extLst>
      <p:ext uri="{BB962C8B-B14F-4D97-AF65-F5344CB8AC3E}">
        <p14:creationId xmlns:p14="http://schemas.microsoft.com/office/powerpoint/2010/main" val="5682993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Rollebeskrivelse: Kommunens SAPA-systemejer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da-DK" sz="1800" dirty="0"/>
              <a:t>Opgaver: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800" dirty="0"/>
              <a:t>Være ansvarlig for SAPA-systemet i kommunen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800" dirty="0"/>
              <a:t>Være ansvarlig for at systemet bruges korrekt og optimalt i kommunen og at kommunens mål i relation til brugen af SAPA opnås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800" dirty="0"/>
              <a:t>Være ansvarlig for kommunens SAPA-business case efter at systemet er taget i brug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800" dirty="0"/>
              <a:t>Fungere som sparringspartner for kommunens SAPA-systemansvarlige</a:t>
            </a:r>
          </a:p>
          <a:p>
            <a:pPr>
              <a:lnSpc>
                <a:spcPct val="100000"/>
              </a:lnSpc>
            </a:pPr>
            <a:endParaRPr lang="da-DK" sz="1800" dirty="0"/>
          </a:p>
          <a:p>
            <a:pPr>
              <a:lnSpc>
                <a:spcPct val="100000"/>
              </a:lnSpc>
            </a:pPr>
            <a:r>
              <a:rPr lang="da-DK" sz="1800" dirty="0"/>
              <a:t>Kompetencer: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800" dirty="0"/>
              <a:t>Forretningsmæssig indsigt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800" dirty="0"/>
              <a:t>Bemyndiget til at op- og nedprioritere indsatser og tildele ressourcer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800" dirty="0"/>
              <a:t>Har en – gerne tværgående - lederrolle i kommunen</a:t>
            </a:r>
          </a:p>
          <a:p>
            <a:pPr>
              <a:lnSpc>
                <a:spcPct val="100000"/>
              </a:lnSpc>
            </a:pPr>
            <a:endParaRPr lang="da-DK" sz="1800" dirty="0"/>
          </a:p>
          <a:p>
            <a:pPr>
              <a:lnSpc>
                <a:spcPct val="100000"/>
              </a:lnSpc>
            </a:pPr>
            <a:endParaRPr lang="da-DK" sz="1800" dirty="0"/>
          </a:p>
        </p:txBody>
      </p:sp>
    </p:spTree>
    <p:extLst>
      <p:ext uri="{BB962C8B-B14F-4D97-AF65-F5344CB8AC3E}">
        <p14:creationId xmlns:p14="http://schemas.microsoft.com/office/powerpoint/2010/main" val="31838581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Rollebeskrivelse: SAPA-supportberettiget bruger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da-DK" sz="1800" dirty="0"/>
              <a:t>Opgaver: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800" dirty="0"/>
              <a:t>Henvende sig til Netcompanys Servicedesk vedr. fejl og andre problemer med systemet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800" dirty="0"/>
              <a:t>Henvende sig til Netcompanys Servicedesk vedr. hjælp til systemet og andre anvendelsesmæssige spørgsmål</a:t>
            </a:r>
          </a:p>
          <a:p>
            <a:pPr>
              <a:lnSpc>
                <a:spcPct val="100000"/>
              </a:lnSpc>
            </a:pPr>
            <a:endParaRPr lang="da-DK" sz="1800" dirty="0"/>
          </a:p>
          <a:p>
            <a:pPr>
              <a:lnSpc>
                <a:spcPct val="100000"/>
              </a:lnSpc>
            </a:pPr>
            <a:r>
              <a:rPr lang="da-DK" sz="1800" dirty="0"/>
              <a:t>Kompetencer: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800" dirty="0"/>
              <a:t>Enten SAPA-administrator, SAPA-superbruger eller supporter i kommunens it-servicedesk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800" dirty="0"/>
              <a:t>SAPA-superbrugeruddannelse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800" dirty="0"/>
              <a:t>Registreret som supportberettiget bruger hos Netcompany (kommunen har et begrænset antal navngivne supportberettigede brugere)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800" dirty="0"/>
              <a:t>Kendskab til kommunens it-miljø</a:t>
            </a:r>
          </a:p>
        </p:txBody>
      </p:sp>
    </p:spTree>
    <p:extLst>
      <p:ext uri="{BB962C8B-B14F-4D97-AF65-F5344CB8AC3E}">
        <p14:creationId xmlns:p14="http://schemas.microsoft.com/office/powerpoint/2010/main" val="16282189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Øvrige kombit-roller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479749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318E9A-4654-44D9-84EA-06FA2A6D9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Rollebeskrivelse: KOMBIT-programleder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DA0C571-D4D6-400C-A4D6-D724849664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3" y="1230084"/>
            <a:ext cx="8171999" cy="4106304"/>
          </a:xfrm>
        </p:spPr>
        <p:txBody>
          <a:bodyPr/>
          <a:lstStyle/>
          <a:p>
            <a:pPr marL="0" lvl="2" indent="0">
              <a:buNone/>
            </a:pPr>
            <a:r>
              <a:rPr lang="da-DK" sz="1200" dirty="0"/>
              <a:t>Opgaver:</a:t>
            </a:r>
          </a:p>
          <a:p>
            <a:pPr lvl="2"/>
            <a:r>
              <a:rPr lang="da-DK" sz="1200" dirty="0"/>
              <a:t>Løse KLIK-opgaver publiceret i Monopolbrudsprogrammet</a:t>
            </a:r>
          </a:p>
          <a:p>
            <a:pPr lvl="2"/>
            <a:r>
              <a:rPr lang="da-DK" sz="1200" dirty="0"/>
              <a:t>Understøtte og sikre løsning af KLIK-opgaver, der vedrører fælleskommunal it-infrastruktur og som publiceres til projektet. KOMBIT-programlederen sikrer ofte i samarbejde med kommunens STS-projektleder tværgående perspektiv på løsning af basisopgaver og viden om status på støttesystemet eller snitflader på Serviceplatformen ved løsning af SAPA relaterede opgaver, der vedrører infrastrukturen</a:t>
            </a:r>
          </a:p>
          <a:p>
            <a:pPr lvl="2"/>
            <a:r>
              <a:rPr lang="da-DK" sz="1200" dirty="0"/>
              <a:t>Er kommunens eskalationspart, når opfølgningen målrettet projektlederen ikke bærer frugt</a:t>
            </a:r>
          </a:p>
          <a:p>
            <a:pPr lvl="2"/>
            <a:r>
              <a:rPr lang="da-DK" sz="1200" dirty="0"/>
              <a:t>Sikre ledelsesmæssig og strategisk forankring ift. infrastrukturen i kommunens strategier, politikker og retningslinjer</a:t>
            </a:r>
          </a:p>
          <a:p>
            <a:pPr lvl="2"/>
            <a:endParaRPr lang="da-DK" sz="1200" dirty="0"/>
          </a:p>
          <a:p>
            <a:r>
              <a:rPr lang="da-DK" sz="1200" dirty="0"/>
              <a:t>Kompetencer:</a:t>
            </a:r>
          </a:p>
          <a:p>
            <a:pPr lvl="2"/>
            <a:r>
              <a:rPr lang="da-DK" sz="1200" dirty="0"/>
              <a:t>Overblik over hvilke medarbejdere/profiler, der er nødvendige for at løse de stillede KLIK-opgaver og kan understøtte SAPA-projektleder ved at formidle kontakten til den rette medarbejder samt ift. at sikre allokering af medarbejderen til løsning af opgaven</a:t>
            </a:r>
          </a:p>
          <a:p>
            <a:pPr lvl="2"/>
            <a:r>
              <a:rPr lang="da-DK" sz="1200" dirty="0"/>
              <a:t>Tværgående relationer, netværk i kommunen og adgang til forskellige ledelseslag</a:t>
            </a:r>
          </a:p>
          <a:p>
            <a:pPr lvl="2"/>
            <a:r>
              <a:rPr lang="da-DK" sz="1200" dirty="0"/>
              <a:t>Overblik over igangværende og kommende implementeringsopgaver relateret til fælleskommunal it-infrastruktur (via KLIK, KOMBIT implementeringsoverblik m.m.)</a:t>
            </a:r>
          </a:p>
          <a:p>
            <a:pPr lvl="2"/>
            <a:r>
              <a:rPr lang="da-DK" sz="1200" dirty="0"/>
              <a:t>Har viden om kommunens it-miljø og systemlandskab</a:t>
            </a:r>
          </a:p>
          <a:p>
            <a:pPr lvl="2"/>
            <a:r>
              <a:rPr lang="da-DK" sz="1200" dirty="0"/>
              <a:t>Har forretningsmæssig viden om hvert støttesystem og snitflade på Serviceplatformen i forhold til KOMBITs portefølje og kommunens egne it-løsninger og samlede systemlandskab</a:t>
            </a:r>
          </a:p>
          <a:p>
            <a:pPr lvl="2"/>
            <a:endParaRPr lang="da-DK" sz="1200" dirty="0"/>
          </a:p>
          <a:p>
            <a:pPr marL="0" lvl="2" indent="0">
              <a:buNone/>
            </a:pPr>
            <a:r>
              <a:rPr lang="da-DK" sz="1200" dirty="0"/>
              <a:t>KOMBIT-programleder skal være registreret hos KOMBIT som kommunens KOMBIT-programleder (single point of </a:t>
            </a:r>
            <a:r>
              <a:rPr lang="da-DK" sz="1200" dirty="0" err="1"/>
              <a:t>contact</a:t>
            </a:r>
            <a:r>
              <a:rPr lang="da-DK" sz="1200" dirty="0"/>
              <a:t>/SPOC).</a:t>
            </a:r>
          </a:p>
          <a:p>
            <a:pPr marL="0" lvl="2" indent="0">
              <a:buNone/>
            </a:pPr>
            <a:endParaRPr lang="da-DK" sz="1200" dirty="0"/>
          </a:p>
          <a:p>
            <a:pPr marL="0" lvl="2" indent="0">
              <a:buNone/>
            </a:pPr>
            <a:r>
              <a:rPr lang="da-DK" sz="1200" dirty="0"/>
              <a:t>NB: Denne beskrivelse af KOMBIT-programlederrollen </a:t>
            </a:r>
            <a:r>
              <a:rPr lang="da-DK" sz="1200"/>
              <a:t>er udarbejdet </a:t>
            </a:r>
            <a:r>
              <a:rPr lang="da-DK" sz="1200" dirty="0"/>
              <a:t>på baggrund af første udkast til rollebeskrivelse for KOMBIT-programlederen. Rollebeskrivelsen færdiggøres primo september 2018 og vil være tilgængelig på </a:t>
            </a:r>
            <a:r>
              <a:rPr lang="da-DK" sz="1200" dirty="0">
                <a:hlinkClick r:id="rId2"/>
              </a:rPr>
              <a:t>https://share-komm.kombit.dk/p079/default.aspx</a:t>
            </a:r>
            <a:r>
              <a:rPr lang="da-DK" sz="1200" dirty="0"/>
              <a:t> </a:t>
            </a:r>
          </a:p>
          <a:p>
            <a:endParaRPr lang="da-DK" sz="1200" dirty="0"/>
          </a:p>
        </p:txBody>
      </p:sp>
    </p:spTree>
    <p:extLst>
      <p:ext uri="{BB962C8B-B14F-4D97-AF65-F5344CB8AC3E}">
        <p14:creationId xmlns:p14="http://schemas.microsoft.com/office/powerpoint/2010/main" val="29649726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Om rollebeskrivelserne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999" y="1345876"/>
            <a:ext cx="8061404" cy="4106304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da-DK" sz="1800" dirty="0"/>
              <a:t>Rollebeskrivelserne er </a:t>
            </a:r>
            <a:r>
              <a:rPr lang="da-DK" sz="1800" dirty="0">
                <a:solidFill>
                  <a:srgbClr val="C8102E"/>
                </a:solidFill>
              </a:rPr>
              <a:t>generiske og vejledende </a:t>
            </a:r>
            <a:r>
              <a:rPr lang="da-DK" sz="1800" dirty="0"/>
              <a:t>beskrivelser af roller, dvs. opgaver og kompetencer, der er brug for i forbindelse med implementering, konfiguration, uddannelse samt forvaltning, drift og support af SAPA.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da-DK" sz="1800" dirty="0"/>
              <a:t>Den enkelte kommune kan i høj grad selv vælge hvordan man vil organisere arbejdet, fx dele </a:t>
            </a:r>
            <a:r>
              <a:rPr lang="da-DK" sz="1800" dirty="0">
                <a:solidFill>
                  <a:srgbClr val="C8102E"/>
                </a:solidFill>
              </a:rPr>
              <a:t>opgaverne ud på flere roller</a:t>
            </a:r>
            <a:r>
              <a:rPr lang="da-DK" sz="1800" dirty="0"/>
              <a:t>. 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da-DK" sz="1800" dirty="0"/>
              <a:t>Den enkelte kommune kan vælge at bruge </a:t>
            </a:r>
            <a:r>
              <a:rPr lang="da-DK" sz="1800" dirty="0">
                <a:solidFill>
                  <a:srgbClr val="C8102E"/>
                </a:solidFill>
              </a:rPr>
              <a:t>egne betegnelser </a:t>
            </a:r>
            <a:r>
              <a:rPr lang="da-DK" sz="1800" dirty="0"/>
              <a:t>i den lokale organisation. 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da-DK" sz="1800" dirty="0"/>
              <a:t>Der kan være andre lokale opgaver ifm. SAPA, som skal </a:t>
            </a:r>
            <a:r>
              <a:rPr lang="da-DK" sz="1800" dirty="0">
                <a:solidFill>
                  <a:srgbClr val="C8102E"/>
                </a:solidFill>
              </a:rPr>
              <a:t>tilføjes rollebeskrivelserne</a:t>
            </a:r>
            <a:r>
              <a:rPr lang="da-DK" sz="1800" dirty="0"/>
              <a:t> i den enkelte kommune. Fx har nogle kommuner valgt at beskrive en rolle som SAPA-ambassadør, hvor udvikling af nye arbejdsgange og motivation af kolleger er en væsentlig del.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da-DK" sz="1800" dirty="0"/>
              <a:t>Mange af rollerne kan eller bør </a:t>
            </a:r>
            <a:r>
              <a:rPr lang="da-DK" sz="1800" dirty="0">
                <a:solidFill>
                  <a:srgbClr val="C8102E"/>
                </a:solidFill>
              </a:rPr>
              <a:t>varetages af flere personer</a:t>
            </a:r>
            <a:r>
              <a:rPr lang="da-DK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661920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Rollebeskrivelse: Støttesystemprojektleder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999" y="1688345"/>
            <a:ext cx="8470449" cy="474542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da-DK" sz="1800" dirty="0"/>
              <a:t>Opgaver: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800" dirty="0"/>
              <a:t>Forberede den organisatoriske implementering og kommunens ibrugtagning af Støttesystemerne</a:t>
            </a:r>
          </a:p>
          <a:p>
            <a:pPr>
              <a:lnSpc>
                <a:spcPct val="100000"/>
              </a:lnSpc>
            </a:pPr>
            <a:endParaRPr lang="da-DK" sz="1800" dirty="0"/>
          </a:p>
          <a:p>
            <a:pPr>
              <a:lnSpc>
                <a:spcPct val="100000"/>
              </a:lnSpc>
            </a:pPr>
            <a:r>
              <a:rPr lang="da-DK" sz="1800" dirty="0"/>
              <a:t>Kompetencer: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800" dirty="0"/>
              <a:t>Grundlæggende viden om brugeradministration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800" dirty="0"/>
              <a:t>Grundlæggende viden om it-sikkerhed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800" dirty="0"/>
              <a:t>Grundlæggende viden om it-arkitektur og kommunens systemportefølje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800" dirty="0"/>
              <a:t>Grundlæggende viden om klassifikations- og organisationssystemer og indekser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800" dirty="0"/>
              <a:t>Grundlæggende it-projektledelseskompetencer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800" dirty="0"/>
              <a:t>Grundlæggende kendskab til løsninger i Monopolbrudsprogrammet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800" dirty="0"/>
              <a:t>Vant til at agere i feltet mellem it og forretning og har et godt tværgående kendskab til kommunens it-systemer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da-DK" sz="1800" dirty="0"/>
          </a:p>
          <a:p>
            <a:pPr>
              <a:lnSpc>
                <a:spcPct val="100000"/>
              </a:lnSpc>
            </a:pPr>
            <a:endParaRPr lang="da-DK" sz="1800" dirty="0"/>
          </a:p>
        </p:txBody>
      </p:sp>
    </p:spTree>
    <p:extLst>
      <p:ext uri="{BB962C8B-B14F-4D97-AF65-F5344CB8AC3E}">
        <p14:creationId xmlns:p14="http://schemas.microsoft.com/office/powerpoint/2010/main" val="7318554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Rollebeskrivelse: Rolleadministrator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da-DK" sz="1800" dirty="0"/>
              <a:t>Opgaver: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800" dirty="0"/>
              <a:t>Vedligeholde rolledomæne 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800" dirty="0"/>
              <a:t>Oprette jobfunktionsroller - bestående af brugersystemroller – i STS Administration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800" dirty="0"/>
              <a:t>Liste jobfunktionsroller 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800" dirty="0"/>
              <a:t>Redigere jobfunktionsroller 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800" dirty="0"/>
              <a:t>Slette jobfunktionsroller 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800" dirty="0"/>
              <a:t>Uddelegere jobfunktionsroller 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800" dirty="0"/>
              <a:t>Vise jobfunktionsroller</a:t>
            </a:r>
          </a:p>
          <a:p>
            <a:pPr>
              <a:lnSpc>
                <a:spcPct val="100000"/>
              </a:lnSpc>
            </a:pPr>
            <a:endParaRPr lang="da-DK" sz="1800" dirty="0"/>
          </a:p>
          <a:p>
            <a:pPr>
              <a:lnSpc>
                <a:spcPct val="100000"/>
              </a:lnSpc>
            </a:pPr>
            <a:r>
              <a:rPr lang="da-DK" sz="1800" dirty="0"/>
              <a:t>Kompetencer: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800" dirty="0"/>
              <a:t>Godt kendskab til STS Administration</a:t>
            </a:r>
          </a:p>
          <a:p>
            <a:pPr>
              <a:lnSpc>
                <a:spcPct val="100000"/>
              </a:lnSpc>
            </a:pPr>
            <a:endParaRPr lang="da-DK" sz="1800" dirty="0"/>
          </a:p>
          <a:p>
            <a:pPr>
              <a:lnSpc>
                <a:spcPct val="100000"/>
              </a:lnSpc>
            </a:pPr>
            <a:endParaRPr lang="da-DK" sz="1800" dirty="0"/>
          </a:p>
          <a:p>
            <a:pPr>
              <a:lnSpc>
                <a:spcPct val="100000"/>
              </a:lnSpc>
            </a:pPr>
            <a:endParaRPr lang="da-DK" sz="1800" dirty="0"/>
          </a:p>
        </p:txBody>
      </p:sp>
    </p:spTree>
    <p:extLst>
      <p:ext uri="{BB962C8B-B14F-4D97-AF65-F5344CB8AC3E}">
        <p14:creationId xmlns:p14="http://schemas.microsoft.com/office/powerpoint/2010/main" val="37264954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Rollebeskrivelse: Aftaleadministrator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da-DK" sz="1800" dirty="0"/>
              <a:t>Opgaver: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800" dirty="0"/>
              <a:t>Godkende/afvise serviceaftaler opsat af leverandøren af SAPA - Netcompany - i STS Administration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800" dirty="0"/>
              <a:t>Vise oversigt over eksisterende serviceaftaler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800" dirty="0"/>
              <a:t>Godkende føderationsaftaler for tilslutning af kommunens Identity Provider til STS Adgangsstyring </a:t>
            </a:r>
          </a:p>
          <a:p>
            <a:pPr>
              <a:lnSpc>
                <a:spcPct val="100000"/>
              </a:lnSpc>
            </a:pPr>
            <a:endParaRPr lang="da-DK" sz="1800" dirty="0"/>
          </a:p>
          <a:p>
            <a:pPr>
              <a:lnSpc>
                <a:spcPct val="100000"/>
              </a:lnSpc>
            </a:pPr>
            <a:r>
              <a:rPr lang="da-DK" sz="1800" dirty="0"/>
              <a:t>Kompetencer: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800" dirty="0"/>
              <a:t>Godt kendskab til STS Administration</a:t>
            </a:r>
          </a:p>
          <a:p>
            <a:pPr>
              <a:lnSpc>
                <a:spcPct val="100000"/>
              </a:lnSpc>
            </a:pPr>
            <a:endParaRPr lang="da-DK" sz="1800" dirty="0"/>
          </a:p>
        </p:txBody>
      </p:sp>
    </p:spTree>
    <p:extLst>
      <p:ext uri="{BB962C8B-B14F-4D97-AF65-F5344CB8AC3E}">
        <p14:creationId xmlns:p14="http://schemas.microsoft.com/office/powerpoint/2010/main" val="10293026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Relationer mellem roller </a:t>
            </a:r>
            <a:br>
              <a:rPr lang="da-DK" dirty="0"/>
            </a:br>
            <a:r>
              <a:rPr lang="da-DK" dirty="0"/>
              <a:t>(eksempler)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314607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Kommunens roller i SAPA (uddannelse) </a:t>
            </a:r>
          </a:p>
        </p:txBody>
      </p:sp>
      <p:sp>
        <p:nvSpPr>
          <p:cNvPr id="3" name="Tekstfelt 2"/>
          <p:cNvSpPr txBox="1"/>
          <p:nvPr/>
        </p:nvSpPr>
        <p:spPr>
          <a:xfrm>
            <a:off x="1589196" y="2352931"/>
            <a:ext cx="1779373" cy="400110"/>
          </a:xfrm>
          <a:prstGeom prst="rect">
            <a:avLst/>
          </a:prstGeom>
          <a:solidFill>
            <a:srgbClr val="279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a-DK" sz="1200" dirty="0">
                <a:latin typeface="Trebuchet MS" panose="020B0603020202020204" pitchFamily="34" charset="0"/>
              </a:rPr>
              <a:t>Administrator</a:t>
            </a:r>
          </a:p>
          <a:p>
            <a:r>
              <a:rPr lang="da-DK" sz="800" dirty="0">
                <a:latin typeface="Trebuchet MS" panose="020B0603020202020204" pitchFamily="34" charset="0"/>
              </a:rPr>
              <a:t> - </a:t>
            </a:r>
            <a:r>
              <a:rPr lang="da-DK" sz="750" dirty="0">
                <a:latin typeface="Trebuchet MS" panose="020B0603020202020204" pitchFamily="34" charset="0"/>
              </a:rPr>
              <a:t>Administratorkurset ved NC</a:t>
            </a:r>
          </a:p>
        </p:txBody>
      </p:sp>
      <p:sp>
        <p:nvSpPr>
          <p:cNvPr id="4" name="Tekstfelt 3"/>
          <p:cNvSpPr txBox="1"/>
          <p:nvPr/>
        </p:nvSpPr>
        <p:spPr>
          <a:xfrm>
            <a:off x="4046680" y="2790859"/>
            <a:ext cx="1779373" cy="400110"/>
          </a:xfrm>
          <a:prstGeom prst="rect">
            <a:avLst/>
          </a:prstGeom>
          <a:solidFill>
            <a:srgbClr val="279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a-DK" sz="1200" dirty="0">
                <a:latin typeface="Trebuchet MS" panose="020B0603020202020204" pitchFamily="34" charset="0"/>
              </a:rPr>
              <a:t>Instruktør</a:t>
            </a:r>
          </a:p>
          <a:p>
            <a:r>
              <a:rPr lang="da-DK" sz="750" dirty="0">
                <a:latin typeface="Trebuchet MS" panose="020B0603020202020204" pitchFamily="34" charset="0"/>
              </a:rPr>
              <a:t>- Instruktørkurset ved NC</a:t>
            </a:r>
          </a:p>
        </p:txBody>
      </p:sp>
      <p:sp>
        <p:nvSpPr>
          <p:cNvPr id="5" name="Tekstfelt 4"/>
          <p:cNvSpPr txBox="1"/>
          <p:nvPr/>
        </p:nvSpPr>
        <p:spPr>
          <a:xfrm>
            <a:off x="1589195" y="3268225"/>
            <a:ext cx="1779373" cy="400110"/>
          </a:xfrm>
          <a:prstGeom prst="rect">
            <a:avLst/>
          </a:prstGeom>
          <a:solidFill>
            <a:srgbClr val="279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a-DK" sz="1200" dirty="0">
                <a:latin typeface="Trebuchet MS" panose="020B0603020202020204" pitchFamily="34" charset="0"/>
              </a:rPr>
              <a:t>Superbruger</a:t>
            </a:r>
          </a:p>
          <a:p>
            <a:r>
              <a:rPr lang="da-DK" sz="800" dirty="0">
                <a:latin typeface="Trebuchet MS" panose="020B0603020202020204" pitchFamily="34" charset="0"/>
              </a:rPr>
              <a:t>- </a:t>
            </a:r>
            <a:r>
              <a:rPr lang="da-DK" sz="750" dirty="0">
                <a:latin typeface="Trebuchet MS" panose="020B0603020202020204" pitchFamily="34" charset="0"/>
              </a:rPr>
              <a:t>Superbrugerkurset ved NC</a:t>
            </a:r>
          </a:p>
        </p:txBody>
      </p:sp>
      <p:sp>
        <p:nvSpPr>
          <p:cNvPr id="6" name="Tekstfelt 5"/>
          <p:cNvSpPr txBox="1"/>
          <p:nvPr/>
        </p:nvSpPr>
        <p:spPr>
          <a:xfrm>
            <a:off x="1589193" y="4143515"/>
            <a:ext cx="1779373" cy="400110"/>
          </a:xfrm>
          <a:prstGeom prst="rect">
            <a:avLst/>
          </a:prstGeom>
          <a:solidFill>
            <a:srgbClr val="279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a-DK" sz="1200" dirty="0">
                <a:latin typeface="Trebuchet MS" panose="020B0603020202020204" pitchFamily="34" charset="0"/>
              </a:rPr>
              <a:t>Slutbruger</a:t>
            </a:r>
          </a:p>
          <a:p>
            <a:r>
              <a:rPr lang="da-DK" sz="800" dirty="0">
                <a:latin typeface="Trebuchet MS" panose="020B0603020202020204" pitchFamily="34" charset="0"/>
              </a:rPr>
              <a:t>- </a:t>
            </a:r>
            <a:r>
              <a:rPr lang="da-DK" sz="750" dirty="0">
                <a:latin typeface="Trebuchet MS" panose="020B0603020202020204" pitchFamily="34" charset="0"/>
              </a:rPr>
              <a:t>Kommunens eget slutbrugerkursus</a:t>
            </a:r>
          </a:p>
        </p:txBody>
      </p:sp>
      <p:sp>
        <p:nvSpPr>
          <p:cNvPr id="7" name="Nedadgående pil 6"/>
          <p:cNvSpPr/>
          <p:nvPr/>
        </p:nvSpPr>
        <p:spPr>
          <a:xfrm rot="10800000">
            <a:off x="2363162" y="2812597"/>
            <a:ext cx="231438" cy="396072"/>
          </a:xfrm>
          <a:prstGeom prst="downArrow">
            <a:avLst/>
          </a:prstGeom>
          <a:solidFill>
            <a:srgbClr val="C810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a-DK" sz="1400" dirty="0">
              <a:latin typeface="Trebuchet MS" panose="020B0603020202020204" pitchFamily="34" charset="0"/>
            </a:endParaRPr>
          </a:p>
        </p:txBody>
      </p:sp>
      <p:sp>
        <p:nvSpPr>
          <p:cNvPr id="8" name="Nedadgående pil 7"/>
          <p:cNvSpPr/>
          <p:nvPr/>
        </p:nvSpPr>
        <p:spPr>
          <a:xfrm rot="18383489">
            <a:off x="3588766" y="2460530"/>
            <a:ext cx="231438" cy="638100"/>
          </a:xfrm>
          <a:prstGeom prst="downArrow">
            <a:avLst/>
          </a:prstGeom>
          <a:solidFill>
            <a:srgbClr val="C810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a-DK" sz="1400" dirty="0">
              <a:latin typeface="Trebuchet MS" panose="020B0603020202020204" pitchFamily="34" charset="0"/>
            </a:endParaRPr>
          </a:p>
        </p:txBody>
      </p:sp>
      <p:sp>
        <p:nvSpPr>
          <p:cNvPr id="9" name="Nedadgående pil 8"/>
          <p:cNvSpPr/>
          <p:nvPr/>
        </p:nvSpPr>
        <p:spPr>
          <a:xfrm rot="14015841">
            <a:off x="3586688" y="2947427"/>
            <a:ext cx="231438" cy="658909"/>
          </a:xfrm>
          <a:prstGeom prst="downArrow">
            <a:avLst/>
          </a:prstGeom>
          <a:solidFill>
            <a:srgbClr val="C810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a-DK" sz="1400" dirty="0">
              <a:latin typeface="Trebuchet MS" panose="020B0603020202020204" pitchFamily="34" charset="0"/>
            </a:endParaRPr>
          </a:p>
        </p:txBody>
      </p:sp>
      <p:sp>
        <p:nvSpPr>
          <p:cNvPr id="10" name="Nedadgående pil 9"/>
          <p:cNvSpPr/>
          <p:nvPr/>
        </p:nvSpPr>
        <p:spPr>
          <a:xfrm rot="10800000">
            <a:off x="2363162" y="3704266"/>
            <a:ext cx="231438" cy="396072"/>
          </a:xfrm>
          <a:prstGeom prst="downArrow">
            <a:avLst/>
          </a:prstGeom>
          <a:solidFill>
            <a:srgbClr val="C810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a-DK" sz="1400" dirty="0">
              <a:latin typeface="Trebuchet MS" panose="020B0603020202020204" pitchFamily="34" charset="0"/>
            </a:endParaRPr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AFDEC39B-00AB-4878-8293-61A4DE71AAE6}"/>
              </a:ext>
            </a:extLst>
          </p:cNvPr>
          <p:cNvSpPr/>
          <p:nvPr/>
        </p:nvSpPr>
        <p:spPr>
          <a:xfrm>
            <a:off x="1068749" y="2247306"/>
            <a:ext cx="584748" cy="611359"/>
          </a:xfrm>
          <a:prstGeom prst="ellipse">
            <a:avLst/>
          </a:prstGeom>
          <a:solidFill>
            <a:srgbClr val="C8102E"/>
          </a:solidFill>
          <a:ln>
            <a:solidFill>
              <a:srgbClr val="C810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da-DK" sz="600" dirty="0"/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14F869CD-F589-4BB7-8B55-6B9D3736F6ED}"/>
              </a:ext>
            </a:extLst>
          </p:cNvPr>
          <p:cNvSpPr/>
          <p:nvPr/>
        </p:nvSpPr>
        <p:spPr>
          <a:xfrm>
            <a:off x="1068749" y="3160047"/>
            <a:ext cx="584748" cy="611359"/>
          </a:xfrm>
          <a:prstGeom prst="ellipse">
            <a:avLst/>
          </a:prstGeom>
          <a:solidFill>
            <a:srgbClr val="FF6A39"/>
          </a:solidFill>
          <a:ln>
            <a:solidFill>
              <a:srgbClr val="FF6A39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/>
          <a:lstStyle/>
          <a:p>
            <a:endParaRPr lang="da-DK" dirty="0"/>
          </a:p>
        </p:txBody>
      </p:sp>
      <p:pic>
        <p:nvPicPr>
          <p:cNvPr id="13" name="Grafik 12" descr="Lærer">
            <a:extLst>
              <a:ext uri="{FF2B5EF4-FFF2-40B4-BE49-F238E27FC236}">
                <a16:creationId xmlns:a16="http://schemas.microsoft.com/office/drawing/2014/main" id="{44FD62F1-7654-4488-B2DB-55580C1602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338354" y="2753041"/>
            <a:ext cx="423554" cy="470371"/>
          </a:xfrm>
          <a:prstGeom prst="rect">
            <a:avLst/>
          </a:prstGeom>
        </p:spPr>
      </p:pic>
      <p:sp>
        <p:nvSpPr>
          <p:cNvPr id="14" name="Ellipse 13">
            <a:extLst>
              <a:ext uri="{FF2B5EF4-FFF2-40B4-BE49-F238E27FC236}">
                <a16:creationId xmlns:a16="http://schemas.microsoft.com/office/drawing/2014/main" id="{DAB2458B-EFDF-42B2-BA04-9514BF569111}"/>
              </a:ext>
            </a:extLst>
          </p:cNvPr>
          <p:cNvSpPr/>
          <p:nvPr/>
        </p:nvSpPr>
        <p:spPr>
          <a:xfrm>
            <a:off x="1068749" y="4037890"/>
            <a:ext cx="584748" cy="611359"/>
          </a:xfrm>
          <a:prstGeom prst="ellipse">
            <a:avLst/>
          </a:prstGeom>
          <a:solidFill>
            <a:srgbClr val="007398"/>
          </a:solidFill>
          <a:ln>
            <a:solidFill>
              <a:srgbClr val="007398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2194194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Kommunens roller i SAPA (konfiguration) </a:t>
            </a:r>
          </a:p>
        </p:txBody>
      </p:sp>
      <p:sp>
        <p:nvSpPr>
          <p:cNvPr id="9" name="Tekstfelt 8"/>
          <p:cNvSpPr txBox="1"/>
          <p:nvPr/>
        </p:nvSpPr>
        <p:spPr>
          <a:xfrm>
            <a:off x="1452220" y="1728921"/>
            <a:ext cx="2529018" cy="646331"/>
          </a:xfrm>
          <a:prstGeom prst="rect">
            <a:avLst/>
          </a:prstGeom>
          <a:solidFill>
            <a:srgbClr val="279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a-DK" sz="1200" dirty="0">
                <a:latin typeface="Trebuchet MS" panose="020B0603020202020204" pitchFamily="34" charset="0"/>
              </a:rPr>
              <a:t>Administrator (over)</a:t>
            </a:r>
          </a:p>
          <a:p>
            <a:r>
              <a:rPr lang="da-DK" sz="800" dirty="0">
                <a:latin typeface="Trebuchet MS" panose="020B0603020202020204" pitchFamily="34" charset="0"/>
              </a:rPr>
              <a:t>- Overordnet struktur af målgrupper, oprydningsregler, tværgående konfiguration, opsætning af sessionstider m.m. i </a:t>
            </a:r>
            <a:r>
              <a:rPr lang="da-DK" sz="800" dirty="0" err="1">
                <a:latin typeface="Trebuchet MS" panose="020B0603020202020204" pitchFamily="34" charset="0"/>
              </a:rPr>
              <a:t>adm.modulerne</a:t>
            </a:r>
            <a:endParaRPr lang="da-DK" sz="800" dirty="0">
              <a:latin typeface="Trebuchet MS" panose="020B0603020202020204" pitchFamily="34" charset="0"/>
            </a:endParaRPr>
          </a:p>
        </p:txBody>
      </p:sp>
      <p:sp>
        <p:nvSpPr>
          <p:cNvPr id="10" name="Tekstfelt 9"/>
          <p:cNvSpPr txBox="1"/>
          <p:nvPr/>
        </p:nvSpPr>
        <p:spPr>
          <a:xfrm>
            <a:off x="1452220" y="4118409"/>
            <a:ext cx="2529018" cy="646331"/>
          </a:xfrm>
          <a:prstGeom prst="rect">
            <a:avLst/>
          </a:prstGeom>
          <a:solidFill>
            <a:srgbClr val="279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a-DK" sz="1200" dirty="0">
                <a:latin typeface="Trebuchet MS" panose="020B0603020202020204" pitchFamily="34" charset="0"/>
              </a:rPr>
              <a:t>Superbruger </a:t>
            </a:r>
          </a:p>
          <a:p>
            <a:pPr marL="171450" indent="-171450">
              <a:buFontTx/>
              <a:buChar char="-"/>
            </a:pPr>
            <a:r>
              <a:rPr lang="da-DK" sz="800" dirty="0">
                <a:latin typeface="Trebuchet MS" panose="020B0603020202020204" pitchFamily="34" charset="0"/>
              </a:rPr>
              <a:t>Oprette fællessøgninger i brugermodulerne</a:t>
            </a:r>
          </a:p>
          <a:p>
            <a:pPr marL="171450" indent="-171450">
              <a:buFontTx/>
              <a:buChar char="-"/>
            </a:pPr>
            <a:r>
              <a:rPr lang="da-DK" sz="800" dirty="0">
                <a:latin typeface="Trebuchet MS" panose="020B0603020202020204" pitchFamily="34" charset="0"/>
              </a:rPr>
              <a:t>Tilpasning af egen brugergrænseflade i brugermodulerne</a:t>
            </a:r>
          </a:p>
        </p:txBody>
      </p:sp>
      <p:sp>
        <p:nvSpPr>
          <p:cNvPr id="11" name="Tekstfelt 10"/>
          <p:cNvSpPr txBox="1"/>
          <p:nvPr/>
        </p:nvSpPr>
        <p:spPr>
          <a:xfrm>
            <a:off x="1457953" y="5005642"/>
            <a:ext cx="2529018" cy="523220"/>
          </a:xfrm>
          <a:prstGeom prst="rect">
            <a:avLst/>
          </a:prstGeom>
          <a:solidFill>
            <a:srgbClr val="279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a-DK" sz="1200" dirty="0">
                <a:latin typeface="Trebuchet MS" panose="020B0603020202020204" pitchFamily="34" charset="0"/>
              </a:rPr>
              <a:t>Slutbruger</a:t>
            </a:r>
          </a:p>
          <a:p>
            <a:r>
              <a:rPr lang="da-DK" sz="800" dirty="0">
                <a:latin typeface="Trebuchet MS" panose="020B0603020202020204" pitchFamily="34" charset="0"/>
              </a:rPr>
              <a:t>- Tilpasning af egen brugergrænseflade i brugermodulerne</a:t>
            </a:r>
          </a:p>
        </p:txBody>
      </p:sp>
      <p:sp>
        <p:nvSpPr>
          <p:cNvPr id="12" name="Tekstfelt 11"/>
          <p:cNvSpPr txBox="1"/>
          <p:nvPr/>
        </p:nvSpPr>
        <p:spPr>
          <a:xfrm>
            <a:off x="1452220" y="3291978"/>
            <a:ext cx="2529018" cy="646331"/>
          </a:xfrm>
          <a:prstGeom prst="rect">
            <a:avLst/>
          </a:prstGeom>
          <a:solidFill>
            <a:srgbClr val="279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a-DK" sz="1200" dirty="0">
                <a:latin typeface="Trebuchet MS" panose="020B0603020202020204" pitchFamily="34" charset="0"/>
              </a:rPr>
              <a:t>Administrator (lokal)</a:t>
            </a:r>
          </a:p>
          <a:p>
            <a:r>
              <a:rPr lang="da-DK" sz="800" dirty="0">
                <a:latin typeface="Trebuchet MS" panose="020B0603020202020204" pitchFamily="34" charset="0"/>
              </a:rPr>
              <a:t>- Målgruppespecifik konfiguration, fx faneblade, journalnotattitler, </a:t>
            </a:r>
            <a:r>
              <a:rPr lang="da-DK" sz="800" dirty="0" err="1">
                <a:latin typeface="Trebuchet MS" panose="020B0603020202020204" pitchFamily="34" charset="0"/>
              </a:rPr>
              <a:t>advisgrupper</a:t>
            </a:r>
            <a:r>
              <a:rPr lang="da-DK" sz="800" dirty="0">
                <a:latin typeface="Trebuchet MS" panose="020B0603020202020204" pitchFamily="34" charset="0"/>
              </a:rPr>
              <a:t> m.m. i </a:t>
            </a:r>
            <a:r>
              <a:rPr lang="da-DK" sz="800" dirty="0" err="1">
                <a:latin typeface="Trebuchet MS" panose="020B0603020202020204" pitchFamily="34" charset="0"/>
              </a:rPr>
              <a:t>adm.modulerne</a:t>
            </a:r>
            <a:endParaRPr lang="da-DK" sz="800" dirty="0">
              <a:latin typeface="Trebuchet MS" panose="020B0603020202020204" pitchFamily="34" charset="0"/>
            </a:endParaRPr>
          </a:p>
        </p:txBody>
      </p:sp>
      <p:sp>
        <p:nvSpPr>
          <p:cNvPr id="13" name="Tekstfelt 12"/>
          <p:cNvSpPr txBox="1"/>
          <p:nvPr/>
        </p:nvSpPr>
        <p:spPr>
          <a:xfrm>
            <a:off x="1452220" y="2628068"/>
            <a:ext cx="2529018" cy="400110"/>
          </a:xfrm>
          <a:prstGeom prst="rect">
            <a:avLst/>
          </a:prstGeom>
          <a:solidFill>
            <a:srgbClr val="279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a-DK" sz="1200" dirty="0">
                <a:latin typeface="Trebuchet MS" panose="020B0603020202020204" pitchFamily="34" charset="0"/>
              </a:rPr>
              <a:t>Administrator (sikkerhed)</a:t>
            </a:r>
          </a:p>
          <a:p>
            <a:r>
              <a:rPr lang="da-DK" sz="800" dirty="0">
                <a:latin typeface="Trebuchet MS" panose="020B0603020202020204" pitchFamily="34" charset="0"/>
              </a:rPr>
              <a:t>Håndtering af logs</a:t>
            </a:r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809F4C57-A30C-4F49-A16E-76A589809938}"/>
              </a:ext>
            </a:extLst>
          </p:cNvPr>
          <p:cNvSpPr/>
          <p:nvPr/>
        </p:nvSpPr>
        <p:spPr>
          <a:xfrm>
            <a:off x="467442" y="1752441"/>
            <a:ext cx="584748" cy="611359"/>
          </a:xfrm>
          <a:prstGeom prst="ellipse">
            <a:avLst/>
          </a:prstGeom>
          <a:solidFill>
            <a:srgbClr val="C8102E"/>
          </a:solidFill>
          <a:ln>
            <a:solidFill>
              <a:srgbClr val="C810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17" name="Rektangel: diagonale hjørner afklippet 16">
            <a:extLst>
              <a:ext uri="{FF2B5EF4-FFF2-40B4-BE49-F238E27FC236}">
                <a16:creationId xmlns:a16="http://schemas.microsoft.com/office/drawing/2014/main" id="{20D6E481-241D-43E5-8D57-07450EC3ADDE}"/>
              </a:ext>
            </a:extLst>
          </p:cNvPr>
          <p:cNvSpPr/>
          <p:nvPr/>
        </p:nvSpPr>
        <p:spPr>
          <a:xfrm>
            <a:off x="814878" y="2104654"/>
            <a:ext cx="368481" cy="156481"/>
          </a:xfrm>
          <a:prstGeom prst="snip2Diag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22860" tIns="22860" rIns="22860" bIns="2286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da-DK" sz="600" b="1" kern="1200" dirty="0"/>
              <a:t>Over</a:t>
            </a:r>
          </a:p>
        </p:txBody>
      </p:sp>
      <p:sp>
        <p:nvSpPr>
          <p:cNvPr id="18" name="Ellipse 17">
            <a:extLst>
              <a:ext uri="{FF2B5EF4-FFF2-40B4-BE49-F238E27FC236}">
                <a16:creationId xmlns:a16="http://schemas.microsoft.com/office/drawing/2014/main" id="{8D5B25F3-7349-4DEF-A12D-EE5454425212}"/>
              </a:ext>
            </a:extLst>
          </p:cNvPr>
          <p:cNvSpPr/>
          <p:nvPr/>
        </p:nvSpPr>
        <p:spPr>
          <a:xfrm>
            <a:off x="467442" y="2522444"/>
            <a:ext cx="584748" cy="611359"/>
          </a:xfrm>
          <a:prstGeom prst="ellipse">
            <a:avLst/>
          </a:prstGeom>
          <a:solidFill>
            <a:srgbClr val="C8102E"/>
          </a:solidFill>
          <a:ln>
            <a:solidFill>
              <a:srgbClr val="C810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 dirty="0"/>
          </a:p>
        </p:txBody>
      </p:sp>
      <p:sp>
        <p:nvSpPr>
          <p:cNvPr id="19" name="Rektangel: diagonale hjørner afklippet 18">
            <a:extLst>
              <a:ext uri="{FF2B5EF4-FFF2-40B4-BE49-F238E27FC236}">
                <a16:creationId xmlns:a16="http://schemas.microsoft.com/office/drawing/2014/main" id="{5DA8FA42-0E22-4678-A488-867357EDB3C1}"/>
              </a:ext>
            </a:extLst>
          </p:cNvPr>
          <p:cNvSpPr/>
          <p:nvPr/>
        </p:nvSpPr>
        <p:spPr>
          <a:xfrm>
            <a:off x="814879" y="2867795"/>
            <a:ext cx="480909" cy="140689"/>
          </a:xfrm>
          <a:prstGeom prst="snip2Diag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22860" tIns="22860" rIns="22860" bIns="2286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da-DK" sz="600" b="1" dirty="0"/>
              <a:t>Sikkerhed</a:t>
            </a:r>
            <a:endParaRPr lang="da-DK" sz="600" b="1" kern="1200" dirty="0"/>
          </a:p>
        </p:txBody>
      </p:sp>
      <p:sp>
        <p:nvSpPr>
          <p:cNvPr id="20" name="Ellipse 19">
            <a:extLst>
              <a:ext uri="{FF2B5EF4-FFF2-40B4-BE49-F238E27FC236}">
                <a16:creationId xmlns:a16="http://schemas.microsoft.com/office/drawing/2014/main" id="{D2563ECB-585B-4B40-A7D7-17151AAD24A8}"/>
              </a:ext>
            </a:extLst>
          </p:cNvPr>
          <p:cNvSpPr/>
          <p:nvPr/>
        </p:nvSpPr>
        <p:spPr>
          <a:xfrm>
            <a:off x="467442" y="3313903"/>
            <a:ext cx="584748" cy="611359"/>
          </a:xfrm>
          <a:prstGeom prst="ellipse">
            <a:avLst/>
          </a:prstGeom>
          <a:solidFill>
            <a:srgbClr val="C8102E"/>
          </a:solidFill>
          <a:ln>
            <a:solidFill>
              <a:srgbClr val="C810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da-DK" sz="600" dirty="0"/>
          </a:p>
        </p:txBody>
      </p:sp>
      <p:sp>
        <p:nvSpPr>
          <p:cNvPr id="21" name="Rektangel: diagonale hjørner afklippet 20">
            <a:extLst>
              <a:ext uri="{FF2B5EF4-FFF2-40B4-BE49-F238E27FC236}">
                <a16:creationId xmlns:a16="http://schemas.microsoft.com/office/drawing/2014/main" id="{CB80786C-AA56-4105-BF56-66B24F601149}"/>
              </a:ext>
            </a:extLst>
          </p:cNvPr>
          <p:cNvSpPr/>
          <p:nvPr/>
        </p:nvSpPr>
        <p:spPr>
          <a:xfrm>
            <a:off x="818527" y="3697558"/>
            <a:ext cx="368481" cy="156481"/>
          </a:xfrm>
          <a:prstGeom prst="snip2Diag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22860" tIns="22860" rIns="22860" bIns="2286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da-DK" sz="600" b="1" kern="1200" dirty="0"/>
              <a:t>Lokal</a:t>
            </a:r>
          </a:p>
        </p:txBody>
      </p:sp>
      <p:sp>
        <p:nvSpPr>
          <p:cNvPr id="22" name="Ellipse 21">
            <a:extLst>
              <a:ext uri="{FF2B5EF4-FFF2-40B4-BE49-F238E27FC236}">
                <a16:creationId xmlns:a16="http://schemas.microsoft.com/office/drawing/2014/main" id="{BCB2847F-9DD4-4039-89F2-167079C3528B}"/>
              </a:ext>
            </a:extLst>
          </p:cNvPr>
          <p:cNvSpPr/>
          <p:nvPr/>
        </p:nvSpPr>
        <p:spPr>
          <a:xfrm>
            <a:off x="467442" y="4144229"/>
            <a:ext cx="584748" cy="611359"/>
          </a:xfrm>
          <a:prstGeom prst="ellipse">
            <a:avLst/>
          </a:prstGeom>
          <a:solidFill>
            <a:srgbClr val="FF6A39"/>
          </a:solidFill>
          <a:ln>
            <a:solidFill>
              <a:srgbClr val="FF6A39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/>
          <a:lstStyle/>
          <a:p>
            <a:endParaRPr lang="da-DK" dirty="0"/>
          </a:p>
        </p:txBody>
      </p:sp>
      <p:sp>
        <p:nvSpPr>
          <p:cNvPr id="26" name="Ellipse 25">
            <a:extLst>
              <a:ext uri="{FF2B5EF4-FFF2-40B4-BE49-F238E27FC236}">
                <a16:creationId xmlns:a16="http://schemas.microsoft.com/office/drawing/2014/main" id="{43705DB6-5F06-4F23-B627-2AF248A2DDE3}"/>
              </a:ext>
            </a:extLst>
          </p:cNvPr>
          <p:cNvSpPr/>
          <p:nvPr/>
        </p:nvSpPr>
        <p:spPr>
          <a:xfrm>
            <a:off x="473175" y="4944840"/>
            <a:ext cx="584748" cy="611359"/>
          </a:xfrm>
          <a:prstGeom prst="ellipse">
            <a:avLst/>
          </a:prstGeom>
          <a:solidFill>
            <a:srgbClr val="007398"/>
          </a:solidFill>
          <a:ln>
            <a:solidFill>
              <a:srgbClr val="007398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81441313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Kommunens roller i SAPA (support) </a:t>
            </a:r>
          </a:p>
        </p:txBody>
      </p:sp>
      <p:sp>
        <p:nvSpPr>
          <p:cNvPr id="3" name="Tekstfelt 2"/>
          <p:cNvSpPr txBox="1"/>
          <p:nvPr/>
        </p:nvSpPr>
        <p:spPr>
          <a:xfrm>
            <a:off x="1145059" y="2174789"/>
            <a:ext cx="1779373" cy="276999"/>
          </a:xfrm>
          <a:prstGeom prst="rect">
            <a:avLst/>
          </a:prstGeom>
          <a:solidFill>
            <a:srgbClr val="279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a-DK" sz="1200" dirty="0">
                <a:latin typeface="Trebuchet MS" panose="020B0603020202020204" pitchFamily="34" charset="0"/>
              </a:rPr>
              <a:t>Systemansvarlig</a:t>
            </a:r>
          </a:p>
        </p:txBody>
      </p:sp>
      <p:sp>
        <p:nvSpPr>
          <p:cNvPr id="4" name="Tekstfelt 3"/>
          <p:cNvSpPr txBox="1"/>
          <p:nvPr/>
        </p:nvSpPr>
        <p:spPr>
          <a:xfrm>
            <a:off x="1145058" y="2970067"/>
            <a:ext cx="1779373" cy="461665"/>
          </a:xfrm>
          <a:prstGeom prst="rect">
            <a:avLst/>
          </a:prstGeom>
          <a:solidFill>
            <a:srgbClr val="279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a-DK" sz="1200" dirty="0">
                <a:latin typeface="Trebuchet MS" panose="020B0603020202020204" pitchFamily="34" charset="0"/>
              </a:rPr>
              <a:t>Administrator (supportberettiget)</a:t>
            </a:r>
          </a:p>
        </p:txBody>
      </p:sp>
      <p:sp>
        <p:nvSpPr>
          <p:cNvPr id="5" name="Tekstfelt 4"/>
          <p:cNvSpPr txBox="1"/>
          <p:nvPr/>
        </p:nvSpPr>
        <p:spPr>
          <a:xfrm>
            <a:off x="1145058" y="3932547"/>
            <a:ext cx="1779373" cy="276999"/>
          </a:xfrm>
          <a:prstGeom prst="rect">
            <a:avLst/>
          </a:prstGeom>
          <a:solidFill>
            <a:srgbClr val="279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a-DK" sz="1200" dirty="0">
                <a:latin typeface="Trebuchet MS" panose="020B0603020202020204" pitchFamily="34" charset="0"/>
              </a:rPr>
              <a:t>Superbruger</a:t>
            </a:r>
          </a:p>
        </p:txBody>
      </p:sp>
      <p:sp>
        <p:nvSpPr>
          <p:cNvPr id="6" name="Tekstfelt 5"/>
          <p:cNvSpPr txBox="1"/>
          <p:nvPr/>
        </p:nvSpPr>
        <p:spPr>
          <a:xfrm>
            <a:off x="1145058" y="4817798"/>
            <a:ext cx="1779373" cy="276999"/>
          </a:xfrm>
          <a:prstGeom prst="rect">
            <a:avLst/>
          </a:prstGeom>
          <a:solidFill>
            <a:srgbClr val="279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a-DK" sz="1200" dirty="0">
                <a:latin typeface="Trebuchet MS" panose="020B0603020202020204" pitchFamily="34" charset="0"/>
              </a:rPr>
              <a:t>Slutbruger</a:t>
            </a:r>
          </a:p>
        </p:txBody>
      </p:sp>
      <p:sp>
        <p:nvSpPr>
          <p:cNvPr id="7" name="Tekstfelt 6"/>
          <p:cNvSpPr txBox="1"/>
          <p:nvPr/>
        </p:nvSpPr>
        <p:spPr>
          <a:xfrm>
            <a:off x="3652723" y="2021872"/>
            <a:ext cx="1913660" cy="276999"/>
          </a:xfrm>
          <a:prstGeom prst="rect">
            <a:avLst/>
          </a:prstGeom>
          <a:solidFill>
            <a:srgbClr val="C810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a-DK" sz="1200" dirty="0">
                <a:latin typeface="Trebuchet MS" panose="020B0603020202020204" pitchFamily="34" charset="0"/>
              </a:rPr>
              <a:t>KOMBIT</a:t>
            </a:r>
          </a:p>
        </p:txBody>
      </p:sp>
      <p:sp>
        <p:nvSpPr>
          <p:cNvPr id="8" name="Tekstfelt 7"/>
          <p:cNvSpPr txBox="1"/>
          <p:nvPr/>
        </p:nvSpPr>
        <p:spPr>
          <a:xfrm>
            <a:off x="3652723" y="2816651"/>
            <a:ext cx="1913660" cy="276999"/>
          </a:xfrm>
          <a:prstGeom prst="rect">
            <a:avLst/>
          </a:prstGeom>
          <a:ln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a-DK" sz="1200" dirty="0">
                <a:latin typeface="Trebuchet MS" panose="020B0603020202020204" pitchFamily="34" charset="0"/>
              </a:rPr>
              <a:t>Netcompany</a:t>
            </a:r>
          </a:p>
        </p:txBody>
      </p:sp>
      <p:sp>
        <p:nvSpPr>
          <p:cNvPr id="9" name="Nedadgående pil 8"/>
          <p:cNvSpPr/>
          <p:nvPr/>
        </p:nvSpPr>
        <p:spPr>
          <a:xfrm rot="10800000">
            <a:off x="1915296" y="4252244"/>
            <a:ext cx="238896" cy="522855"/>
          </a:xfrm>
          <a:prstGeom prst="downArrow">
            <a:avLst/>
          </a:prstGeom>
          <a:solidFill>
            <a:srgbClr val="C810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a-DK" sz="1400" dirty="0">
              <a:latin typeface="Trebuchet MS" panose="020B0603020202020204" pitchFamily="34" charset="0"/>
            </a:endParaRPr>
          </a:p>
        </p:txBody>
      </p:sp>
      <p:sp>
        <p:nvSpPr>
          <p:cNvPr id="10" name="Nedadgående pil 9"/>
          <p:cNvSpPr/>
          <p:nvPr/>
        </p:nvSpPr>
        <p:spPr>
          <a:xfrm rot="10800000">
            <a:off x="1915296" y="2503096"/>
            <a:ext cx="238896" cy="415663"/>
          </a:xfrm>
          <a:prstGeom prst="downArrow">
            <a:avLst/>
          </a:prstGeom>
          <a:solidFill>
            <a:srgbClr val="C810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a-DK" sz="1400" dirty="0">
              <a:latin typeface="Trebuchet MS" panose="020B0603020202020204" pitchFamily="34" charset="0"/>
            </a:endParaRPr>
          </a:p>
        </p:txBody>
      </p:sp>
      <p:sp>
        <p:nvSpPr>
          <p:cNvPr id="11" name="Nedadgående pil 10"/>
          <p:cNvSpPr/>
          <p:nvPr/>
        </p:nvSpPr>
        <p:spPr>
          <a:xfrm rot="10800000">
            <a:off x="1915296" y="3463288"/>
            <a:ext cx="238896" cy="415663"/>
          </a:xfrm>
          <a:prstGeom prst="downArrow">
            <a:avLst/>
          </a:prstGeom>
          <a:solidFill>
            <a:srgbClr val="C810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a-DK" sz="1400" dirty="0">
              <a:latin typeface="Trebuchet MS" panose="020B0603020202020204" pitchFamily="34" charset="0"/>
            </a:endParaRPr>
          </a:p>
        </p:txBody>
      </p:sp>
      <p:sp>
        <p:nvSpPr>
          <p:cNvPr id="12" name="Højre-venstrepil 11"/>
          <p:cNvSpPr/>
          <p:nvPr/>
        </p:nvSpPr>
        <p:spPr>
          <a:xfrm rot="21103475">
            <a:off x="2970635" y="2054492"/>
            <a:ext cx="620535" cy="216740"/>
          </a:xfrm>
          <a:prstGeom prst="leftRightArrow">
            <a:avLst/>
          </a:prstGeom>
          <a:solidFill>
            <a:srgbClr val="C810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a-DK" sz="1400" dirty="0">
              <a:latin typeface="Trebuchet MS" panose="020B0603020202020204" pitchFamily="34" charset="0"/>
            </a:endParaRPr>
          </a:p>
        </p:txBody>
      </p:sp>
      <p:sp>
        <p:nvSpPr>
          <p:cNvPr id="13" name="Højre-venstrepil 12"/>
          <p:cNvSpPr/>
          <p:nvPr/>
        </p:nvSpPr>
        <p:spPr>
          <a:xfrm rot="20299989">
            <a:off x="2969044" y="3002599"/>
            <a:ext cx="648854" cy="216740"/>
          </a:xfrm>
          <a:prstGeom prst="leftRightArrow">
            <a:avLst/>
          </a:prstGeom>
          <a:solidFill>
            <a:srgbClr val="C810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a-DK" sz="1400" dirty="0">
              <a:latin typeface="Trebuchet MS" panose="020B0603020202020204" pitchFamily="34" charset="0"/>
            </a:endParaRPr>
          </a:p>
        </p:txBody>
      </p:sp>
      <p:sp>
        <p:nvSpPr>
          <p:cNvPr id="14" name="Højre-venstrepil 13"/>
          <p:cNvSpPr/>
          <p:nvPr/>
        </p:nvSpPr>
        <p:spPr>
          <a:xfrm rot="2317188">
            <a:off x="2918089" y="2527511"/>
            <a:ext cx="757670" cy="216740"/>
          </a:xfrm>
          <a:prstGeom prst="leftRightArrow">
            <a:avLst/>
          </a:prstGeom>
          <a:solidFill>
            <a:srgbClr val="C810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a-DK" sz="1400" dirty="0">
              <a:latin typeface="Trebuchet MS" panose="020B0603020202020204" pitchFamily="34" charset="0"/>
            </a:endParaRPr>
          </a:p>
        </p:txBody>
      </p:sp>
      <p:sp>
        <p:nvSpPr>
          <p:cNvPr id="15" name="Tekstfelt 14"/>
          <p:cNvSpPr txBox="1"/>
          <p:nvPr/>
        </p:nvSpPr>
        <p:spPr>
          <a:xfrm>
            <a:off x="3652724" y="3840212"/>
            <a:ext cx="1932698" cy="461665"/>
          </a:xfrm>
          <a:prstGeom prst="rect">
            <a:avLst/>
          </a:prstGeom>
          <a:solidFill>
            <a:srgbClr val="279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a-DK" sz="1200" dirty="0">
                <a:latin typeface="Trebuchet MS" panose="020B0603020202020204" pitchFamily="34" charset="0"/>
              </a:rPr>
              <a:t>Supporter i kommunen (supportberettiget)</a:t>
            </a:r>
          </a:p>
        </p:txBody>
      </p:sp>
      <p:sp>
        <p:nvSpPr>
          <p:cNvPr id="16" name="Nedadgående pil 15"/>
          <p:cNvSpPr/>
          <p:nvPr/>
        </p:nvSpPr>
        <p:spPr>
          <a:xfrm rot="14980303">
            <a:off x="3607702" y="3899621"/>
            <a:ext cx="238896" cy="1550884"/>
          </a:xfrm>
          <a:prstGeom prst="downArrow">
            <a:avLst/>
          </a:prstGeom>
          <a:solidFill>
            <a:srgbClr val="C810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a-DK" sz="1400" dirty="0">
              <a:latin typeface="Trebuchet MS" panose="020B0603020202020204" pitchFamily="34" charset="0"/>
            </a:endParaRPr>
          </a:p>
        </p:txBody>
      </p:sp>
      <p:sp>
        <p:nvSpPr>
          <p:cNvPr id="17" name="Højre-venstrepil 16"/>
          <p:cNvSpPr/>
          <p:nvPr/>
        </p:nvSpPr>
        <p:spPr>
          <a:xfrm rot="5400000">
            <a:off x="4256487" y="3359714"/>
            <a:ext cx="594566" cy="216740"/>
          </a:xfrm>
          <a:prstGeom prst="leftRightArrow">
            <a:avLst/>
          </a:prstGeom>
          <a:solidFill>
            <a:srgbClr val="C810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a-DK" sz="1400" dirty="0">
              <a:latin typeface="Trebuchet MS" panose="020B0603020202020204" pitchFamily="34" charset="0"/>
            </a:endParaRPr>
          </a:p>
        </p:txBody>
      </p:sp>
      <p:sp>
        <p:nvSpPr>
          <p:cNvPr id="20" name="Ellipse 19">
            <a:extLst>
              <a:ext uri="{FF2B5EF4-FFF2-40B4-BE49-F238E27FC236}">
                <a16:creationId xmlns:a16="http://schemas.microsoft.com/office/drawing/2014/main" id="{1E107CA6-3E82-44EA-8133-2461D036AB8D}"/>
              </a:ext>
            </a:extLst>
          </p:cNvPr>
          <p:cNvSpPr/>
          <p:nvPr/>
        </p:nvSpPr>
        <p:spPr>
          <a:xfrm>
            <a:off x="602255" y="4650617"/>
            <a:ext cx="584748" cy="611359"/>
          </a:xfrm>
          <a:prstGeom prst="ellipse">
            <a:avLst/>
          </a:prstGeom>
          <a:solidFill>
            <a:srgbClr val="007398"/>
          </a:solidFill>
          <a:ln>
            <a:solidFill>
              <a:srgbClr val="007398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endParaRPr lang="da-DK" dirty="0"/>
          </a:p>
        </p:txBody>
      </p:sp>
      <p:sp>
        <p:nvSpPr>
          <p:cNvPr id="21" name="Ellipse 20">
            <a:extLst>
              <a:ext uri="{FF2B5EF4-FFF2-40B4-BE49-F238E27FC236}">
                <a16:creationId xmlns:a16="http://schemas.microsoft.com/office/drawing/2014/main" id="{88D70D43-206C-4AAA-BF4D-9F17E0AB93DB}"/>
              </a:ext>
            </a:extLst>
          </p:cNvPr>
          <p:cNvSpPr/>
          <p:nvPr/>
        </p:nvSpPr>
        <p:spPr>
          <a:xfrm>
            <a:off x="602255" y="3765366"/>
            <a:ext cx="584748" cy="611359"/>
          </a:xfrm>
          <a:prstGeom prst="ellipse">
            <a:avLst/>
          </a:prstGeom>
          <a:solidFill>
            <a:srgbClr val="FF6A39"/>
          </a:solidFill>
          <a:ln>
            <a:solidFill>
              <a:srgbClr val="FF6A39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/>
          <a:lstStyle/>
          <a:p>
            <a:endParaRPr lang="da-DK" dirty="0"/>
          </a:p>
        </p:txBody>
      </p:sp>
      <p:sp>
        <p:nvSpPr>
          <p:cNvPr id="22" name="Ellipse 21">
            <a:extLst>
              <a:ext uri="{FF2B5EF4-FFF2-40B4-BE49-F238E27FC236}">
                <a16:creationId xmlns:a16="http://schemas.microsoft.com/office/drawing/2014/main" id="{C4D53B71-AEFB-4B45-9D88-2D3A310D13D0}"/>
              </a:ext>
            </a:extLst>
          </p:cNvPr>
          <p:cNvSpPr/>
          <p:nvPr/>
        </p:nvSpPr>
        <p:spPr>
          <a:xfrm>
            <a:off x="602255" y="2903105"/>
            <a:ext cx="584748" cy="611359"/>
          </a:xfrm>
          <a:prstGeom prst="ellipse">
            <a:avLst/>
          </a:prstGeom>
          <a:solidFill>
            <a:srgbClr val="C8102E"/>
          </a:solidFill>
          <a:ln>
            <a:solidFill>
              <a:srgbClr val="C810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da-DK" sz="600" dirty="0"/>
          </a:p>
        </p:txBody>
      </p:sp>
      <p:pic>
        <p:nvPicPr>
          <p:cNvPr id="24" name="Grafik 23" descr="Callcenter">
            <a:extLst>
              <a:ext uri="{FF2B5EF4-FFF2-40B4-BE49-F238E27FC236}">
                <a16:creationId xmlns:a16="http://schemas.microsoft.com/office/drawing/2014/main" id="{5F6C30AC-92B0-408F-B4D0-36F878C73B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94882" y="3897776"/>
            <a:ext cx="390540" cy="390540"/>
          </a:xfrm>
          <a:prstGeom prst="rect">
            <a:avLst/>
          </a:prstGeom>
        </p:spPr>
      </p:pic>
      <p:sp>
        <p:nvSpPr>
          <p:cNvPr id="25" name="Ellipse 24">
            <a:extLst>
              <a:ext uri="{FF2B5EF4-FFF2-40B4-BE49-F238E27FC236}">
                <a16:creationId xmlns:a16="http://schemas.microsoft.com/office/drawing/2014/main" id="{7CB67D5A-B451-49EB-8698-26C32D2079FB}"/>
              </a:ext>
            </a:extLst>
          </p:cNvPr>
          <p:cNvSpPr/>
          <p:nvPr/>
        </p:nvSpPr>
        <p:spPr>
          <a:xfrm>
            <a:off x="602255" y="2011391"/>
            <a:ext cx="584748" cy="611359"/>
          </a:xfrm>
          <a:prstGeom prst="ellipse">
            <a:avLst/>
          </a:prstGeom>
          <a:solidFill>
            <a:srgbClr val="C8102E"/>
          </a:solidFill>
          <a:ln>
            <a:solidFill>
              <a:srgbClr val="C810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da-DK" sz="600" dirty="0"/>
          </a:p>
        </p:txBody>
      </p:sp>
      <p:pic>
        <p:nvPicPr>
          <p:cNvPr id="29" name="Grafik 28" descr="Nøgle">
            <a:extLst>
              <a:ext uri="{FF2B5EF4-FFF2-40B4-BE49-F238E27FC236}">
                <a16:creationId xmlns:a16="http://schemas.microsoft.com/office/drawing/2014/main" id="{EF063E7F-E5BB-4CB2-8A03-F2AB6924A78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9410781">
            <a:off x="2581210" y="2129119"/>
            <a:ext cx="349777" cy="349777"/>
          </a:xfrm>
          <a:prstGeom prst="rect">
            <a:avLst/>
          </a:prstGeom>
        </p:spPr>
      </p:pic>
      <p:sp>
        <p:nvSpPr>
          <p:cNvPr id="30" name="Ellipse 29">
            <a:extLst>
              <a:ext uri="{FF2B5EF4-FFF2-40B4-BE49-F238E27FC236}">
                <a16:creationId xmlns:a16="http://schemas.microsoft.com/office/drawing/2014/main" id="{0E06DAEA-5120-4943-AE5F-C079F8CC3EA5}"/>
              </a:ext>
            </a:extLst>
          </p:cNvPr>
          <p:cNvSpPr/>
          <p:nvPr/>
        </p:nvSpPr>
        <p:spPr>
          <a:xfrm>
            <a:off x="3109922" y="3770305"/>
            <a:ext cx="584748" cy="611359"/>
          </a:xfrm>
          <a:prstGeom prst="ellipse">
            <a:avLst/>
          </a:prstGeom>
          <a:solidFill>
            <a:srgbClr val="84BD00"/>
          </a:solidFill>
          <a:ln>
            <a:solidFill>
              <a:srgbClr val="84BD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endParaRPr lang="da-DK" dirty="0"/>
          </a:p>
        </p:txBody>
      </p:sp>
      <p:pic>
        <p:nvPicPr>
          <p:cNvPr id="26" name="Grafik 25" descr="Callcenter">
            <a:extLst>
              <a:ext uri="{FF2B5EF4-FFF2-40B4-BE49-F238E27FC236}">
                <a16:creationId xmlns:a16="http://schemas.microsoft.com/office/drawing/2014/main" id="{E4B5AC7B-8EFF-41B6-BD14-F825BEE27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542759" y="2995107"/>
            <a:ext cx="390540" cy="390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611797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Ellipse 168">
            <a:extLst>
              <a:ext uri="{FF2B5EF4-FFF2-40B4-BE49-F238E27FC236}">
                <a16:creationId xmlns:a16="http://schemas.microsoft.com/office/drawing/2014/main" id="{D80DC37A-DCD6-489B-A423-F001281C442E}"/>
              </a:ext>
            </a:extLst>
          </p:cNvPr>
          <p:cNvSpPr/>
          <p:nvPr/>
        </p:nvSpPr>
        <p:spPr>
          <a:xfrm>
            <a:off x="7019431" y="3766571"/>
            <a:ext cx="584748" cy="611359"/>
          </a:xfrm>
          <a:prstGeom prst="ellipse">
            <a:avLst/>
          </a:prstGeom>
          <a:solidFill>
            <a:srgbClr val="FF6A39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/>
          <a:lstStyle/>
          <a:p>
            <a:endParaRPr lang="da-DK" dirty="0"/>
          </a:p>
        </p:txBody>
      </p:sp>
      <p:cxnSp>
        <p:nvCxnSpPr>
          <p:cNvPr id="207" name="Lige pilforbindelse 206">
            <a:extLst>
              <a:ext uri="{FF2B5EF4-FFF2-40B4-BE49-F238E27FC236}">
                <a16:creationId xmlns:a16="http://schemas.microsoft.com/office/drawing/2014/main" id="{EEC7EA15-112A-405A-A864-AEB137426BFE}"/>
              </a:ext>
            </a:extLst>
          </p:cNvPr>
          <p:cNvCxnSpPr>
            <a:cxnSpLocks/>
            <a:stCxn id="143" idx="0"/>
            <a:endCxn id="285" idx="3"/>
          </p:cNvCxnSpPr>
          <p:nvPr/>
        </p:nvCxnSpPr>
        <p:spPr>
          <a:xfrm flipH="1" flipV="1">
            <a:off x="7522101" y="4281198"/>
            <a:ext cx="12954" cy="86332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Ellipse 148">
            <a:extLst>
              <a:ext uri="{FF2B5EF4-FFF2-40B4-BE49-F238E27FC236}">
                <a16:creationId xmlns:a16="http://schemas.microsoft.com/office/drawing/2014/main" id="{8F4AAEBF-9A98-469A-AB4D-AAA4384ADBD5}"/>
              </a:ext>
            </a:extLst>
          </p:cNvPr>
          <p:cNvSpPr/>
          <p:nvPr/>
        </p:nvSpPr>
        <p:spPr>
          <a:xfrm>
            <a:off x="3708937" y="5214101"/>
            <a:ext cx="584748" cy="611359"/>
          </a:xfrm>
          <a:prstGeom prst="ellipse">
            <a:avLst/>
          </a:prstGeom>
          <a:solidFill>
            <a:srgbClr val="007398"/>
          </a:solidFill>
          <a:ln>
            <a:solidFill>
              <a:srgbClr val="007398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endParaRPr lang="da-DK" dirty="0"/>
          </a:p>
        </p:txBody>
      </p:sp>
      <p:sp>
        <p:nvSpPr>
          <p:cNvPr id="126" name="Ellipse 125">
            <a:extLst>
              <a:ext uri="{FF2B5EF4-FFF2-40B4-BE49-F238E27FC236}">
                <a16:creationId xmlns:a16="http://schemas.microsoft.com/office/drawing/2014/main" id="{3BBB1F54-3738-4641-A8AB-F5535879A230}"/>
              </a:ext>
            </a:extLst>
          </p:cNvPr>
          <p:cNvSpPr/>
          <p:nvPr/>
        </p:nvSpPr>
        <p:spPr>
          <a:xfrm>
            <a:off x="3330042" y="5130115"/>
            <a:ext cx="584748" cy="611359"/>
          </a:xfrm>
          <a:prstGeom prst="ellipse">
            <a:avLst/>
          </a:prstGeom>
          <a:solidFill>
            <a:srgbClr val="007398"/>
          </a:solidFill>
          <a:ln>
            <a:solidFill>
              <a:srgbClr val="007398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endParaRPr lang="da-DK" dirty="0"/>
          </a:p>
        </p:txBody>
      </p:sp>
      <p:sp>
        <p:nvSpPr>
          <p:cNvPr id="166" name="Ellipse 165">
            <a:extLst>
              <a:ext uri="{FF2B5EF4-FFF2-40B4-BE49-F238E27FC236}">
                <a16:creationId xmlns:a16="http://schemas.microsoft.com/office/drawing/2014/main" id="{B17BF038-0DE2-48E3-AFFE-F7F443BE1432}"/>
              </a:ext>
            </a:extLst>
          </p:cNvPr>
          <p:cNvSpPr/>
          <p:nvPr/>
        </p:nvSpPr>
        <p:spPr>
          <a:xfrm>
            <a:off x="7678927" y="5149814"/>
            <a:ext cx="584748" cy="611359"/>
          </a:xfrm>
          <a:prstGeom prst="ellipse">
            <a:avLst/>
          </a:prstGeom>
          <a:solidFill>
            <a:srgbClr val="007398"/>
          </a:solidFill>
          <a:ln>
            <a:solidFill>
              <a:srgbClr val="007398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endParaRPr lang="da-DK" dirty="0"/>
          </a:p>
        </p:txBody>
      </p:sp>
      <p:sp>
        <p:nvSpPr>
          <p:cNvPr id="143" name="Ellipse 142">
            <a:extLst>
              <a:ext uri="{FF2B5EF4-FFF2-40B4-BE49-F238E27FC236}">
                <a16:creationId xmlns:a16="http://schemas.microsoft.com/office/drawing/2014/main" id="{6EF3BDF3-33E8-4038-BC73-6660AE4CC423}"/>
              </a:ext>
            </a:extLst>
          </p:cNvPr>
          <p:cNvSpPr/>
          <p:nvPr/>
        </p:nvSpPr>
        <p:spPr>
          <a:xfrm>
            <a:off x="7242681" y="5144522"/>
            <a:ext cx="584748" cy="611359"/>
          </a:xfrm>
          <a:prstGeom prst="ellipse">
            <a:avLst/>
          </a:prstGeom>
          <a:solidFill>
            <a:srgbClr val="007398"/>
          </a:solidFill>
          <a:ln>
            <a:solidFill>
              <a:srgbClr val="007398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endParaRPr lang="da-DK" dirty="0"/>
          </a:p>
        </p:txBody>
      </p:sp>
      <p:sp>
        <p:nvSpPr>
          <p:cNvPr id="162" name="Ellipse 161">
            <a:extLst>
              <a:ext uri="{FF2B5EF4-FFF2-40B4-BE49-F238E27FC236}">
                <a16:creationId xmlns:a16="http://schemas.microsoft.com/office/drawing/2014/main" id="{A9CB623A-99CA-4BF2-B6E3-4D1CC03AAA32}"/>
              </a:ext>
            </a:extLst>
          </p:cNvPr>
          <p:cNvSpPr/>
          <p:nvPr/>
        </p:nvSpPr>
        <p:spPr>
          <a:xfrm>
            <a:off x="6869124" y="5170294"/>
            <a:ext cx="584748" cy="611359"/>
          </a:xfrm>
          <a:prstGeom prst="ellipse">
            <a:avLst/>
          </a:prstGeom>
          <a:solidFill>
            <a:srgbClr val="007398"/>
          </a:solidFill>
          <a:ln>
            <a:solidFill>
              <a:srgbClr val="007398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endParaRPr lang="da-DK" dirty="0"/>
          </a:p>
        </p:txBody>
      </p:sp>
      <p:sp>
        <p:nvSpPr>
          <p:cNvPr id="154" name="Ellipse 153">
            <a:extLst>
              <a:ext uri="{FF2B5EF4-FFF2-40B4-BE49-F238E27FC236}">
                <a16:creationId xmlns:a16="http://schemas.microsoft.com/office/drawing/2014/main" id="{1FB47A58-8EEC-43FF-9A94-624760D549D9}"/>
              </a:ext>
            </a:extLst>
          </p:cNvPr>
          <p:cNvSpPr/>
          <p:nvPr/>
        </p:nvSpPr>
        <p:spPr>
          <a:xfrm>
            <a:off x="4799914" y="5126933"/>
            <a:ext cx="584748" cy="611359"/>
          </a:xfrm>
          <a:prstGeom prst="ellipse">
            <a:avLst/>
          </a:prstGeom>
          <a:solidFill>
            <a:srgbClr val="007398"/>
          </a:solidFill>
          <a:ln>
            <a:solidFill>
              <a:srgbClr val="007398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endParaRPr lang="da-DK" dirty="0"/>
          </a:p>
        </p:txBody>
      </p:sp>
      <p:sp>
        <p:nvSpPr>
          <p:cNvPr id="250" name="Ellipse 249">
            <a:extLst>
              <a:ext uri="{FF2B5EF4-FFF2-40B4-BE49-F238E27FC236}">
                <a16:creationId xmlns:a16="http://schemas.microsoft.com/office/drawing/2014/main" id="{EE6FB6C5-5C1A-4BBC-9878-7D3A82AD2A67}"/>
              </a:ext>
            </a:extLst>
          </p:cNvPr>
          <p:cNvSpPr/>
          <p:nvPr/>
        </p:nvSpPr>
        <p:spPr>
          <a:xfrm>
            <a:off x="5264196" y="725880"/>
            <a:ext cx="584748" cy="611359"/>
          </a:xfrm>
          <a:prstGeom prst="ellipse">
            <a:avLst/>
          </a:prstGeom>
          <a:solidFill>
            <a:srgbClr val="563D82"/>
          </a:solidFill>
          <a:ln>
            <a:solidFill>
              <a:srgbClr val="563D82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24BEB6A1-0309-443B-8E2A-749F8F9F9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9385" y="278058"/>
            <a:ext cx="8172455" cy="399860"/>
          </a:xfrm>
        </p:spPr>
        <p:txBody>
          <a:bodyPr>
            <a:normAutofit fontScale="90000"/>
          </a:bodyPr>
          <a:lstStyle/>
          <a:p>
            <a:r>
              <a:rPr lang="da-DK" dirty="0"/>
              <a:t>Eksempel på kommunens organisering af SAPA i drift</a:t>
            </a:r>
          </a:p>
        </p:txBody>
      </p:sp>
      <p:cxnSp>
        <p:nvCxnSpPr>
          <p:cNvPr id="183" name="Lige pilforbindelse 182">
            <a:extLst>
              <a:ext uri="{FF2B5EF4-FFF2-40B4-BE49-F238E27FC236}">
                <a16:creationId xmlns:a16="http://schemas.microsoft.com/office/drawing/2014/main" id="{F4887DDB-C611-4B58-BA10-8C3BA63B5667}"/>
              </a:ext>
            </a:extLst>
          </p:cNvPr>
          <p:cNvCxnSpPr>
            <a:cxnSpLocks/>
            <a:stCxn id="277" idx="0"/>
            <a:endCxn id="249" idx="3"/>
          </p:cNvCxnSpPr>
          <p:nvPr/>
        </p:nvCxnSpPr>
        <p:spPr>
          <a:xfrm flipV="1">
            <a:off x="3620258" y="2124173"/>
            <a:ext cx="1716567" cy="402599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Lige pilforbindelse 184">
            <a:extLst>
              <a:ext uri="{FF2B5EF4-FFF2-40B4-BE49-F238E27FC236}">
                <a16:creationId xmlns:a16="http://schemas.microsoft.com/office/drawing/2014/main" id="{BE411AED-166A-4A21-B64B-9F61D19947E5}"/>
              </a:ext>
            </a:extLst>
          </p:cNvPr>
          <p:cNvCxnSpPr>
            <a:cxnSpLocks/>
            <a:stCxn id="251" idx="0"/>
            <a:endCxn id="249" idx="4"/>
          </p:cNvCxnSpPr>
          <p:nvPr/>
        </p:nvCxnSpPr>
        <p:spPr>
          <a:xfrm flipV="1">
            <a:off x="5543565" y="2213704"/>
            <a:ext cx="0" cy="310952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Lige pilforbindelse 188">
            <a:extLst>
              <a:ext uri="{FF2B5EF4-FFF2-40B4-BE49-F238E27FC236}">
                <a16:creationId xmlns:a16="http://schemas.microsoft.com/office/drawing/2014/main" id="{C5B5323B-5A5C-4992-AD06-4B91DA8CC445}"/>
              </a:ext>
            </a:extLst>
          </p:cNvPr>
          <p:cNvCxnSpPr>
            <a:cxnSpLocks/>
            <a:stCxn id="276" idx="0"/>
            <a:endCxn id="249" idx="5"/>
          </p:cNvCxnSpPr>
          <p:nvPr/>
        </p:nvCxnSpPr>
        <p:spPr>
          <a:xfrm flipH="1" flipV="1">
            <a:off x="5750305" y="2124173"/>
            <a:ext cx="1764763" cy="409135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Lige pilforbindelse 199">
            <a:extLst>
              <a:ext uri="{FF2B5EF4-FFF2-40B4-BE49-F238E27FC236}">
                <a16:creationId xmlns:a16="http://schemas.microsoft.com/office/drawing/2014/main" id="{92F41D84-3461-4FA6-8604-524E05B039C3}"/>
              </a:ext>
            </a:extLst>
          </p:cNvPr>
          <p:cNvCxnSpPr>
            <a:cxnSpLocks/>
            <a:stCxn id="458" idx="0"/>
            <a:endCxn id="277" idx="4"/>
          </p:cNvCxnSpPr>
          <p:nvPr/>
        </p:nvCxnSpPr>
        <p:spPr>
          <a:xfrm flipV="1">
            <a:off x="3620258" y="3138131"/>
            <a:ext cx="0" cy="636601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Lige pilforbindelse 200">
            <a:extLst>
              <a:ext uri="{FF2B5EF4-FFF2-40B4-BE49-F238E27FC236}">
                <a16:creationId xmlns:a16="http://schemas.microsoft.com/office/drawing/2014/main" id="{1102B78B-2C2D-47B0-917A-9491E37D9A41}"/>
              </a:ext>
            </a:extLst>
          </p:cNvPr>
          <p:cNvCxnSpPr>
            <a:cxnSpLocks/>
            <a:stCxn id="253" idx="7"/>
            <a:endCxn id="251" idx="4"/>
          </p:cNvCxnSpPr>
          <p:nvPr/>
        </p:nvCxnSpPr>
        <p:spPr>
          <a:xfrm flipV="1">
            <a:off x="5543565" y="3136015"/>
            <a:ext cx="0" cy="728247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Lige pilforbindelse 215">
            <a:extLst>
              <a:ext uri="{FF2B5EF4-FFF2-40B4-BE49-F238E27FC236}">
                <a16:creationId xmlns:a16="http://schemas.microsoft.com/office/drawing/2014/main" id="{441138E8-B3F9-4F5E-9DBD-ADA9A3E3E5D1}"/>
              </a:ext>
            </a:extLst>
          </p:cNvPr>
          <p:cNvCxnSpPr>
            <a:cxnSpLocks/>
            <a:stCxn id="126" idx="0"/>
            <a:endCxn id="458" idx="4"/>
          </p:cNvCxnSpPr>
          <p:nvPr/>
        </p:nvCxnSpPr>
        <p:spPr>
          <a:xfrm flipH="1" flipV="1">
            <a:off x="3620258" y="4386091"/>
            <a:ext cx="2158" cy="74402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Lige pilforbindelse 218">
            <a:extLst>
              <a:ext uri="{FF2B5EF4-FFF2-40B4-BE49-F238E27FC236}">
                <a16:creationId xmlns:a16="http://schemas.microsoft.com/office/drawing/2014/main" id="{183F8E8D-DAEA-42A4-B97A-CD3A6CBD070D}"/>
              </a:ext>
            </a:extLst>
          </p:cNvPr>
          <p:cNvCxnSpPr>
            <a:cxnSpLocks/>
            <a:stCxn id="137" idx="0"/>
            <a:endCxn id="253" idx="5"/>
          </p:cNvCxnSpPr>
          <p:nvPr/>
        </p:nvCxnSpPr>
        <p:spPr>
          <a:xfrm flipV="1">
            <a:off x="5536468" y="4296559"/>
            <a:ext cx="7097" cy="83691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9" name="Ellipse 248">
            <a:extLst>
              <a:ext uri="{FF2B5EF4-FFF2-40B4-BE49-F238E27FC236}">
                <a16:creationId xmlns:a16="http://schemas.microsoft.com/office/drawing/2014/main" id="{8FB48F00-D866-48F0-8CE2-611167F2D3CB}"/>
              </a:ext>
            </a:extLst>
          </p:cNvPr>
          <p:cNvSpPr/>
          <p:nvPr/>
        </p:nvSpPr>
        <p:spPr>
          <a:xfrm>
            <a:off x="5251191" y="1602345"/>
            <a:ext cx="584748" cy="611359"/>
          </a:xfrm>
          <a:prstGeom prst="ellipse">
            <a:avLst/>
          </a:prstGeom>
          <a:solidFill>
            <a:srgbClr val="C8102E"/>
          </a:solidFill>
          <a:ln>
            <a:solidFill>
              <a:srgbClr val="C810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251" name="Ellipse 250">
            <a:extLst>
              <a:ext uri="{FF2B5EF4-FFF2-40B4-BE49-F238E27FC236}">
                <a16:creationId xmlns:a16="http://schemas.microsoft.com/office/drawing/2014/main" id="{955B5230-EFDA-478A-960C-29DC353E711B}"/>
              </a:ext>
            </a:extLst>
          </p:cNvPr>
          <p:cNvSpPr/>
          <p:nvPr/>
        </p:nvSpPr>
        <p:spPr>
          <a:xfrm>
            <a:off x="5251191" y="2524656"/>
            <a:ext cx="584748" cy="611359"/>
          </a:xfrm>
          <a:prstGeom prst="ellipse">
            <a:avLst/>
          </a:prstGeom>
          <a:solidFill>
            <a:srgbClr val="C8102E"/>
          </a:solidFill>
          <a:ln>
            <a:solidFill>
              <a:srgbClr val="C810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276" name="Ellipse 275">
            <a:extLst>
              <a:ext uri="{FF2B5EF4-FFF2-40B4-BE49-F238E27FC236}">
                <a16:creationId xmlns:a16="http://schemas.microsoft.com/office/drawing/2014/main" id="{A2551D0B-5636-49E8-B727-1B2062BC7F4F}"/>
              </a:ext>
            </a:extLst>
          </p:cNvPr>
          <p:cNvSpPr/>
          <p:nvPr/>
        </p:nvSpPr>
        <p:spPr>
          <a:xfrm>
            <a:off x="7222694" y="2533308"/>
            <a:ext cx="584748" cy="611359"/>
          </a:xfrm>
          <a:prstGeom prst="ellipse">
            <a:avLst/>
          </a:prstGeom>
          <a:solidFill>
            <a:srgbClr val="C8102E"/>
          </a:solidFill>
          <a:ln>
            <a:solidFill>
              <a:srgbClr val="C810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277" name="Ellipse 276">
            <a:extLst>
              <a:ext uri="{FF2B5EF4-FFF2-40B4-BE49-F238E27FC236}">
                <a16:creationId xmlns:a16="http://schemas.microsoft.com/office/drawing/2014/main" id="{B4686400-A7E0-4E33-9BA3-E52140A32A8E}"/>
              </a:ext>
            </a:extLst>
          </p:cNvPr>
          <p:cNvSpPr/>
          <p:nvPr/>
        </p:nvSpPr>
        <p:spPr>
          <a:xfrm>
            <a:off x="3327884" y="2526772"/>
            <a:ext cx="584748" cy="611359"/>
          </a:xfrm>
          <a:prstGeom prst="ellipse">
            <a:avLst/>
          </a:prstGeom>
          <a:solidFill>
            <a:srgbClr val="C8102E"/>
          </a:solidFill>
          <a:ln>
            <a:solidFill>
              <a:srgbClr val="C810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da-DK" sz="600" dirty="0"/>
          </a:p>
        </p:txBody>
      </p:sp>
      <p:sp>
        <p:nvSpPr>
          <p:cNvPr id="329" name="Ellipse 328">
            <a:extLst>
              <a:ext uri="{FF2B5EF4-FFF2-40B4-BE49-F238E27FC236}">
                <a16:creationId xmlns:a16="http://schemas.microsoft.com/office/drawing/2014/main" id="{A5252952-F955-4E5B-865E-026F14296172}"/>
              </a:ext>
            </a:extLst>
          </p:cNvPr>
          <p:cNvSpPr/>
          <p:nvPr/>
        </p:nvSpPr>
        <p:spPr>
          <a:xfrm>
            <a:off x="1017715" y="2542820"/>
            <a:ext cx="584748" cy="611359"/>
          </a:xfrm>
          <a:prstGeom prst="ellipse">
            <a:avLst/>
          </a:prstGeom>
          <a:solidFill>
            <a:srgbClr val="C8102E"/>
          </a:solidFill>
          <a:ln>
            <a:solidFill>
              <a:srgbClr val="C810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 dirty="0"/>
          </a:p>
        </p:txBody>
      </p:sp>
      <p:sp>
        <p:nvSpPr>
          <p:cNvPr id="331" name="Ellipse 330">
            <a:extLst>
              <a:ext uri="{FF2B5EF4-FFF2-40B4-BE49-F238E27FC236}">
                <a16:creationId xmlns:a16="http://schemas.microsoft.com/office/drawing/2014/main" id="{2AA888C9-D34F-4AAD-8F42-950BBDCEE67C}"/>
              </a:ext>
            </a:extLst>
          </p:cNvPr>
          <p:cNvSpPr/>
          <p:nvPr/>
        </p:nvSpPr>
        <p:spPr>
          <a:xfrm>
            <a:off x="1018881" y="3780023"/>
            <a:ext cx="584748" cy="611359"/>
          </a:xfrm>
          <a:prstGeom prst="ellipse">
            <a:avLst/>
          </a:prstGeom>
          <a:solidFill>
            <a:srgbClr val="84BD00"/>
          </a:solidFill>
          <a:ln>
            <a:solidFill>
              <a:srgbClr val="84BD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endParaRPr lang="da-DK" dirty="0"/>
          </a:p>
        </p:txBody>
      </p:sp>
      <p:sp>
        <p:nvSpPr>
          <p:cNvPr id="345" name="Ellipse 344">
            <a:extLst>
              <a:ext uri="{FF2B5EF4-FFF2-40B4-BE49-F238E27FC236}">
                <a16:creationId xmlns:a16="http://schemas.microsoft.com/office/drawing/2014/main" id="{58EF5678-8F9D-4BD3-8377-D19AB0786A43}"/>
              </a:ext>
            </a:extLst>
          </p:cNvPr>
          <p:cNvSpPr/>
          <p:nvPr/>
        </p:nvSpPr>
        <p:spPr>
          <a:xfrm>
            <a:off x="241436" y="5229033"/>
            <a:ext cx="176268" cy="152400"/>
          </a:xfrm>
          <a:prstGeom prst="ellipse">
            <a:avLst/>
          </a:prstGeom>
          <a:solidFill>
            <a:srgbClr val="563D82"/>
          </a:solidFill>
          <a:ln>
            <a:solidFill>
              <a:srgbClr val="563D82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346" name="Ellipse 345">
            <a:extLst>
              <a:ext uri="{FF2B5EF4-FFF2-40B4-BE49-F238E27FC236}">
                <a16:creationId xmlns:a16="http://schemas.microsoft.com/office/drawing/2014/main" id="{D9FDBD88-8DB8-4055-A3E7-3977C10297BC}"/>
              </a:ext>
            </a:extLst>
          </p:cNvPr>
          <p:cNvSpPr/>
          <p:nvPr/>
        </p:nvSpPr>
        <p:spPr>
          <a:xfrm>
            <a:off x="241436" y="5438609"/>
            <a:ext cx="176268" cy="152400"/>
          </a:xfrm>
          <a:prstGeom prst="ellipse">
            <a:avLst/>
          </a:prstGeom>
          <a:solidFill>
            <a:srgbClr val="C8102E"/>
          </a:solidFill>
          <a:ln>
            <a:solidFill>
              <a:srgbClr val="C810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347" name="Ellipse 346">
            <a:extLst>
              <a:ext uri="{FF2B5EF4-FFF2-40B4-BE49-F238E27FC236}">
                <a16:creationId xmlns:a16="http://schemas.microsoft.com/office/drawing/2014/main" id="{80577BC5-E003-4F1C-A878-93432B87350F}"/>
              </a:ext>
            </a:extLst>
          </p:cNvPr>
          <p:cNvSpPr/>
          <p:nvPr/>
        </p:nvSpPr>
        <p:spPr>
          <a:xfrm>
            <a:off x="242987" y="5648185"/>
            <a:ext cx="176268" cy="152400"/>
          </a:xfrm>
          <a:prstGeom prst="ellipse">
            <a:avLst/>
          </a:prstGeom>
          <a:solidFill>
            <a:srgbClr val="FF6A39"/>
          </a:solidFill>
          <a:ln>
            <a:solidFill>
              <a:srgbClr val="FF6A39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348" name="Ellipse 347">
            <a:extLst>
              <a:ext uri="{FF2B5EF4-FFF2-40B4-BE49-F238E27FC236}">
                <a16:creationId xmlns:a16="http://schemas.microsoft.com/office/drawing/2014/main" id="{8A027D4F-9368-4792-A16D-27B95D30D5D8}"/>
              </a:ext>
            </a:extLst>
          </p:cNvPr>
          <p:cNvSpPr/>
          <p:nvPr/>
        </p:nvSpPr>
        <p:spPr>
          <a:xfrm>
            <a:off x="241436" y="5857761"/>
            <a:ext cx="176268" cy="152400"/>
          </a:xfrm>
          <a:prstGeom prst="ellipse">
            <a:avLst/>
          </a:prstGeom>
          <a:solidFill>
            <a:srgbClr val="84BD00"/>
          </a:solidFill>
          <a:ln>
            <a:solidFill>
              <a:srgbClr val="84BD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354" name="Kombinationstegning: figur 353">
            <a:extLst>
              <a:ext uri="{FF2B5EF4-FFF2-40B4-BE49-F238E27FC236}">
                <a16:creationId xmlns:a16="http://schemas.microsoft.com/office/drawing/2014/main" id="{B5B03B5C-6ABE-4CAE-87A2-587A8BFD2BF3}"/>
              </a:ext>
            </a:extLst>
          </p:cNvPr>
          <p:cNvSpPr/>
          <p:nvPr/>
        </p:nvSpPr>
        <p:spPr>
          <a:xfrm>
            <a:off x="437117" y="5227935"/>
            <a:ext cx="701697" cy="152400"/>
          </a:xfrm>
          <a:custGeom>
            <a:avLst/>
            <a:gdLst>
              <a:gd name="connsiteX0" fmla="*/ 0 w 614539"/>
              <a:gd name="connsiteY0" fmla="*/ 0 h 409693"/>
              <a:gd name="connsiteX1" fmla="*/ 614539 w 614539"/>
              <a:gd name="connsiteY1" fmla="*/ 0 h 409693"/>
              <a:gd name="connsiteX2" fmla="*/ 614539 w 614539"/>
              <a:gd name="connsiteY2" fmla="*/ 409693 h 409693"/>
              <a:gd name="connsiteX3" fmla="*/ 0 w 614539"/>
              <a:gd name="connsiteY3" fmla="*/ 409693 h 409693"/>
              <a:gd name="connsiteX4" fmla="*/ 0 w 614539"/>
              <a:gd name="connsiteY4" fmla="*/ 0 h 409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4539" h="409693">
                <a:moveTo>
                  <a:pt x="0" y="0"/>
                </a:moveTo>
                <a:lnTo>
                  <a:pt x="614539" y="0"/>
                </a:lnTo>
                <a:lnTo>
                  <a:pt x="614539" y="409693"/>
                </a:lnTo>
                <a:lnTo>
                  <a:pt x="0" y="409693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860" tIns="22860" rIns="22860" bIns="22860" numCol="1" spcCol="1270" anchor="ctr" anchorCtr="0">
            <a:noAutofit/>
          </a:bodyPr>
          <a:lstStyle/>
          <a:p>
            <a:pPr marL="0" lvl="0" indent="0" algn="l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da-DK" sz="600" b="1" kern="1200" dirty="0"/>
              <a:t>Systemejer</a:t>
            </a:r>
          </a:p>
        </p:txBody>
      </p:sp>
      <p:sp>
        <p:nvSpPr>
          <p:cNvPr id="355" name="Kombinationstegning: figur 354">
            <a:extLst>
              <a:ext uri="{FF2B5EF4-FFF2-40B4-BE49-F238E27FC236}">
                <a16:creationId xmlns:a16="http://schemas.microsoft.com/office/drawing/2014/main" id="{C792B1E9-0036-4258-86DF-BE592C80A0F7}"/>
              </a:ext>
            </a:extLst>
          </p:cNvPr>
          <p:cNvSpPr/>
          <p:nvPr/>
        </p:nvSpPr>
        <p:spPr>
          <a:xfrm>
            <a:off x="437117" y="5449788"/>
            <a:ext cx="701697" cy="152400"/>
          </a:xfrm>
          <a:custGeom>
            <a:avLst/>
            <a:gdLst>
              <a:gd name="connsiteX0" fmla="*/ 0 w 614539"/>
              <a:gd name="connsiteY0" fmla="*/ 0 h 409693"/>
              <a:gd name="connsiteX1" fmla="*/ 614539 w 614539"/>
              <a:gd name="connsiteY1" fmla="*/ 0 h 409693"/>
              <a:gd name="connsiteX2" fmla="*/ 614539 w 614539"/>
              <a:gd name="connsiteY2" fmla="*/ 409693 h 409693"/>
              <a:gd name="connsiteX3" fmla="*/ 0 w 614539"/>
              <a:gd name="connsiteY3" fmla="*/ 409693 h 409693"/>
              <a:gd name="connsiteX4" fmla="*/ 0 w 614539"/>
              <a:gd name="connsiteY4" fmla="*/ 0 h 409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4539" h="409693">
                <a:moveTo>
                  <a:pt x="0" y="0"/>
                </a:moveTo>
                <a:lnTo>
                  <a:pt x="614539" y="0"/>
                </a:lnTo>
                <a:lnTo>
                  <a:pt x="614539" y="409693"/>
                </a:lnTo>
                <a:lnTo>
                  <a:pt x="0" y="409693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860" tIns="22860" rIns="22860" bIns="22860" numCol="1" spcCol="1270" anchor="ctr" anchorCtr="0">
            <a:noAutofit/>
          </a:bodyPr>
          <a:lstStyle/>
          <a:p>
            <a:pPr marL="0" lvl="0" indent="0" algn="l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da-DK" sz="600" b="1" kern="1200" dirty="0"/>
              <a:t>Administrator</a:t>
            </a:r>
          </a:p>
        </p:txBody>
      </p:sp>
      <p:sp>
        <p:nvSpPr>
          <p:cNvPr id="356" name="Kombinationstegning: figur 355">
            <a:extLst>
              <a:ext uri="{FF2B5EF4-FFF2-40B4-BE49-F238E27FC236}">
                <a16:creationId xmlns:a16="http://schemas.microsoft.com/office/drawing/2014/main" id="{037057DE-B280-42C1-917E-8A13D2881074}"/>
              </a:ext>
            </a:extLst>
          </p:cNvPr>
          <p:cNvSpPr/>
          <p:nvPr/>
        </p:nvSpPr>
        <p:spPr>
          <a:xfrm>
            <a:off x="437117" y="5659108"/>
            <a:ext cx="701697" cy="152400"/>
          </a:xfrm>
          <a:custGeom>
            <a:avLst/>
            <a:gdLst>
              <a:gd name="connsiteX0" fmla="*/ 0 w 614539"/>
              <a:gd name="connsiteY0" fmla="*/ 0 h 409693"/>
              <a:gd name="connsiteX1" fmla="*/ 614539 w 614539"/>
              <a:gd name="connsiteY1" fmla="*/ 0 h 409693"/>
              <a:gd name="connsiteX2" fmla="*/ 614539 w 614539"/>
              <a:gd name="connsiteY2" fmla="*/ 409693 h 409693"/>
              <a:gd name="connsiteX3" fmla="*/ 0 w 614539"/>
              <a:gd name="connsiteY3" fmla="*/ 409693 h 409693"/>
              <a:gd name="connsiteX4" fmla="*/ 0 w 614539"/>
              <a:gd name="connsiteY4" fmla="*/ 0 h 409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4539" h="409693">
                <a:moveTo>
                  <a:pt x="0" y="0"/>
                </a:moveTo>
                <a:lnTo>
                  <a:pt x="614539" y="0"/>
                </a:lnTo>
                <a:lnTo>
                  <a:pt x="614539" y="409693"/>
                </a:lnTo>
                <a:lnTo>
                  <a:pt x="0" y="409693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860" tIns="22860" rIns="22860" bIns="22860" numCol="1" spcCol="1270" anchor="ctr" anchorCtr="0">
            <a:noAutofit/>
          </a:bodyPr>
          <a:lstStyle/>
          <a:p>
            <a:pPr marL="0" lvl="0" indent="0" algn="l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da-DK" sz="600" b="1" kern="1200" dirty="0"/>
              <a:t>Superbruger</a:t>
            </a:r>
          </a:p>
        </p:txBody>
      </p:sp>
      <p:sp>
        <p:nvSpPr>
          <p:cNvPr id="357" name="Kombinationstegning: figur 356">
            <a:extLst>
              <a:ext uri="{FF2B5EF4-FFF2-40B4-BE49-F238E27FC236}">
                <a16:creationId xmlns:a16="http://schemas.microsoft.com/office/drawing/2014/main" id="{DD6C5AA4-4DE6-4CC7-8F0A-99AC549A4B50}"/>
              </a:ext>
            </a:extLst>
          </p:cNvPr>
          <p:cNvSpPr/>
          <p:nvPr/>
        </p:nvSpPr>
        <p:spPr>
          <a:xfrm>
            <a:off x="437116" y="5854021"/>
            <a:ext cx="917517" cy="130769"/>
          </a:xfrm>
          <a:custGeom>
            <a:avLst/>
            <a:gdLst>
              <a:gd name="connsiteX0" fmla="*/ 0 w 614539"/>
              <a:gd name="connsiteY0" fmla="*/ 0 h 409693"/>
              <a:gd name="connsiteX1" fmla="*/ 614539 w 614539"/>
              <a:gd name="connsiteY1" fmla="*/ 0 h 409693"/>
              <a:gd name="connsiteX2" fmla="*/ 614539 w 614539"/>
              <a:gd name="connsiteY2" fmla="*/ 409693 h 409693"/>
              <a:gd name="connsiteX3" fmla="*/ 0 w 614539"/>
              <a:gd name="connsiteY3" fmla="*/ 409693 h 409693"/>
              <a:gd name="connsiteX4" fmla="*/ 0 w 614539"/>
              <a:gd name="connsiteY4" fmla="*/ 0 h 409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4539" h="409693">
                <a:moveTo>
                  <a:pt x="0" y="0"/>
                </a:moveTo>
                <a:lnTo>
                  <a:pt x="614539" y="0"/>
                </a:lnTo>
                <a:lnTo>
                  <a:pt x="614539" y="409693"/>
                </a:lnTo>
                <a:lnTo>
                  <a:pt x="0" y="409693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860" tIns="22860" rIns="22860" bIns="22860" numCol="1" spcCol="1270" anchor="ctr" anchorCtr="0">
            <a:noAutofit/>
          </a:bodyPr>
          <a:lstStyle/>
          <a:p>
            <a:pPr marL="0" lvl="0" indent="0" algn="l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da-DK" sz="600" b="1" kern="1200" dirty="0"/>
              <a:t>Supporter i kommunen</a:t>
            </a:r>
          </a:p>
        </p:txBody>
      </p:sp>
      <p:cxnSp>
        <p:nvCxnSpPr>
          <p:cNvPr id="358" name="Lige pilforbindelse 357">
            <a:extLst>
              <a:ext uri="{FF2B5EF4-FFF2-40B4-BE49-F238E27FC236}">
                <a16:creationId xmlns:a16="http://schemas.microsoft.com/office/drawing/2014/main" id="{758CE0A9-A3BF-46B9-8DE2-12087D737C9A}"/>
              </a:ext>
            </a:extLst>
          </p:cNvPr>
          <p:cNvCxnSpPr>
            <a:cxnSpLocks/>
          </p:cNvCxnSpPr>
          <p:nvPr/>
        </p:nvCxnSpPr>
        <p:spPr>
          <a:xfrm flipV="1">
            <a:off x="347008" y="6410027"/>
            <a:ext cx="0" cy="348276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4" name="Kombinationstegning: figur 363">
            <a:extLst>
              <a:ext uri="{FF2B5EF4-FFF2-40B4-BE49-F238E27FC236}">
                <a16:creationId xmlns:a16="http://schemas.microsoft.com/office/drawing/2014/main" id="{D5D25EF9-22E5-4B5C-912A-A036FCFD74A2}"/>
              </a:ext>
            </a:extLst>
          </p:cNvPr>
          <p:cNvSpPr/>
          <p:nvPr/>
        </p:nvSpPr>
        <p:spPr>
          <a:xfrm>
            <a:off x="360989" y="6534999"/>
            <a:ext cx="701697" cy="132163"/>
          </a:xfrm>
          <a:custGeom>
            <a:avLst/>
            <a:gdLst>
              <a:gd name="connsiteX0" fmla="*/ 0 w 614539"/>
              <a:gd name="connsiteY0" fmla="*/ 0 h 409693"/>
              <a:gd name="connsiteX1" fmla="*/ 614539 w 614539"/>
              <a:gd name="connsiteY1" fmla="*/ 0 h 409693"/>
              <a:gd name="connsiteX2" fmla="*/ 614539 w 614539"/>
              <a:gd name="connsiteY2" fmla="*/ 409693 h 409693"/>
              <a:gd name="connsiteX3" fmla="*/ 0 w 614539"/>
              <a:gd name="connsiteY3" fmla="*/ 409693 h 409693"/>
              <a:gd name="connsiteX4" fmla="*/ 0 w 614539"/>
              <a:gd name="connsiteY4" fmla="*/ 0 h 409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4539" h="409693">
                <a:moveTo>
                  <a:pt x="0" y="0"/>
                </a:moveTo>
                <a:lnTo>
                  <a:pt x="614539" y="0"/>
                </a:lnTo>
                <a:lnTo>
                  <a:pt x="614539" y="409693"/>
                </a:lnTo>
                <a:lnTo>
                  <a:pt x="0" y="409693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860" tIns="22860" rIns="22860" bIns="22860" numCol="1" spcCol="1270" anchor="ctr" anchorCtr="0">
            <a:noAutofit/>
          </a:bodyPr>
          <a:lstStyle/>
          <a:p>
            <a:pPr marL="0" lvl="0" indent="0" algn="l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da-DK" sz="600" b="1" kern="1200" dirty="0"/>
              <a:t>Support flow</a:t>
            </a:r>
          </a:p>
        </p:txBody>
      </p:sp>
      <p:pic>
        <p:nvPicPr>
          <p:cNvPr id="369" name="Grafik 368" descr="Lærer">
            <a:extLst>
              <a:ext uri="{FF2B5EF4-FFF2-40B4-BE49-F238E27FC236}">
                <a16:creationId xmlns:a16="http://schemas.microsoft.com/office/drawing/2014/main" id="{16CB85E7-9092-4037-888F-B65B40686A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61431" y="6383354"/>
            <a:ext cx="442198" cy="442198"/>
          </a:xfrm>
          <a:prstGeom prst="rect">
            <a:avLst/>
          </a:prstGeom>
        </p:spPr>
      </p:pic>
      <p:sp>
        <p:nvSpPr>
          <p:cNvPr id="371" name="Kombinationstegning: figur 370">
            <a:extLst>
              <a:ext uri="{FF2B5EF4-FFF2-40B4-BE49-F238E27FC236}">
                <a16:creationId xmlns:a16="http://schemas.microsoft.com/office/drawing/2014/main" id="{7A23DFBF-9363-4D0D-90CB-D2B98DA1A28E}"/>
              </a:ext>
            </a:extLst>
          </p:cNvPr>
          <p:cNvSpPr/>
          <p:nvPr/>
        </p:nvSpPr>
        <p:spPr>
          <a:xfrm>
            <a:off x="1603629" y="6534999"/>
            <a:ext cx="701697" cy="132163"/>
          </a:xfrm>
          <a:custGeom>
            <a:avLst/>
            <a:gdLst>
              <a:gd name="connsiteX0" fmla="*/ 0 w 614539"/>
              <a:gd name="connsiteY0" fmla="*/ 0 h 409693"/>
              <a:gd name="connsiteX1" fmla="*/ 614539 w 614539"/>
              <a:gd name="connsiteY1" fmla="*/ 0 h 409693"/>
              <a:gd name="connsiteX2" fmla="*/ 614539 w 614539"/>
              <a:gd name="connsiteY2" fmla="*/ 409693 h 409693"/>
              <a:gd name="connsiteX3" fmla="*/ 0 w 614539"/>
              <a:gd name="connsiteY3" fmla="*/ 409693 h 409693"/>
              <a:gd name="connsiteX4" fmla="*/ 0 w 614539"/>
              <a:gd name="connsiteY4" fmla="*/ 0 h 409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4539" h="409693">
                <a:moveTo>
                  <a:pt x="0" y="0"/>
                </a:moveTo>
                <a:lnTo>
                  <a:pt x="614539" y="0"/>
                </a:lnTo>
                <a:lnTo>
                  <a:pt x="614539" y="409693"/>
                </a:lnTo>
                <a:lnTo>
                  <a:pt x="0" y="409693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860" tIns="22860" rIns="22860" bIns="22860" numCol="1" spcCol="1270" anchor="ctr" anchorCtr="0">
            <a:noAutofit/>
          </a:bodyPr>
          <a:lstStyle/>
          <a:p>
            <a:pPr marL="0" lvl="0" indent="0" algn="l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da-DK" sz="600" b="1" kern="1200" dirty="0"/>
              <a:t>Instruktør</a:t>
            </a:r>
            <a:endParaRPr lang="da-DK" sz="600" kern="1200" dirty="0"/>
          </a:p>
        </p:txBody>
      </p:sp>
      <p:pic>
        <p:nvPicPr>
          <p:cNvPr id="384" name="Grafik 383" descr="Callcenter">
            <a:extLst>
              <a:ext uri="{FF2B5EF4-FFF2-40B4-BE49-F238E27FC236}">
                <a16:creationId xmlns:a16="http://schemas.microsoft.com/office/drawing/2014/main" id="{99B2D8D8-36A3-4343-8E1F-97E0FFBEDCC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255355" y="6426221"/>
            <a:ext cx="332082" cy="332082"/>
          </a:xfrm>
          <a:prstGeom prst="rect">
            <a:avLst/>
          </a:prstGeom>
        </p:spPr>
      </p:pic>
      <p:sp>
        <p:nvSpPr>
          <p:cNvPr id="385" name="Kombinationstegning: figur 384">
            <a:extLst>
              <a:ext uri="{FF2B5EF4-FFF2-40B4-BE49-F238E27FC236}">
                <a16:creationId xmlns:a16="http://schemas.microsoft.com/office/drawing/2014/main" id="{45A65A24-7ECF-48AF-BF1C-06065A792E7B}"/>
              </a:ext>
            </a:extLst>
          </p:cNvPr>
          <p:cNvSpPr/>
          <p:nvPr/>
        </p:nvSpPr>
        <p:spPr>
          <a:xfrm>
            <a:off x="2546865" y="6549213"/>
            <a:ext cx="701697" cy="132163"/>
          </a:xfrm>
          <a:custGeom>
            <a:avLst/>
            <a:gdLst>
              <a:gd name="connsiteX0" fmla="*/ 0 w 614539"/>
              <a:gd name="connsiteY0" fmla="*/ 0 h 409693"/>
              <a:gd name="connsiteX1" fmla="*/ 614539 w 614539"/>
              <a:gd name="connsiteY1" fmla="*/ 0 h 409693"/>
              <a:gd name="connsiteX2" fmla="*/ 614539 w 614539"/>
              <a:gd name="connsiteY2" fmla="*/ 409693 h 409693"/>
              <a:gd name="connsiteX3" fmla="*/ 0 w 614539"/>
              <a:gd name="connsiteY3" fmla="*/ 409693 h 409693"/>
              <a:gd name="connsiteX4" fmla="*/ 0 w 614539"/>
              <a:gd name="connsiteY4" fmla="*/ 0 h 409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4539" h="409693">
                <a:moveTo>
                  <a:pt x="0" y="0"/>
                </a:moveTo>
                <a:lnTo>
                  <a:pt x="614539" y="0"/>
                </a:lnTo>
                <a:lnTo>
                  <a:pt x="614539" y="409693"/>
                </a:lnTo>
                <a:lnTo>
                  <a:pt x="0" y="409693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860" tIns="22860" rIns="22860" bIns="22860" numCol="1" spcCol="1270" anchor="ctr" anchorCtr="0">
            <a:noAutofit/>
          </a:bodyPr>
          <a:lstStyle/>
          <a:p>
            <a:pPr marL="0" lvl="0" indent="0" algn="l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da-DK" sz="600" b="1" kern="1200" dirty="0"/>
              <a:t>Supportberettiget</a:t>
            </a:r>
          </a:p>
        </p:txBody>
      </p:sp>
      <p:pic>
        <p:nvPicPr>
          <p:cNvPr id="400" name="Grafik 399" descr="Callcenter">
            <a:extLst>
              <a:ext uri="{FF2B5EF4-FFF2-40B4-BE49-F238E27FC236}">
                <a16:creationId xmlns:a16="http://schemas.microsoft.com/office/drawing/2014/main" id="{0764847D-BF5D-40A3-BFE3-64531EFDAB3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85445" y="2770241"/>
            <a:ext cx="230836" cy="230836"/>
          </a:xfrm>
          <a:prstGeom prst="rect">
            <a:avLst/>
          </a:prstGeom>
        </p:spPr>
      </p:pic>
      <p:pic>
        <p:nvPicPr>
          <p:cNvPr id="401" name="Grafik 400" descr="Lærer">
            <a:extLst>
              <a:ext uri="{FF2B5EF4-FFF2-40B4-BE49-F238E27FC236}">
                <a16:creationId xmlns:a16="http://schemas.microsoft.com/office/drawing/2014/main" id="{BEED33DD-B75F-4389-8D15-BD7CBD960B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546302" y="2539952"/>
            <a:ext cx="292374" cy="292374"/>
          </a:xfrm>
          <a:prstGeom prst="rect">
            <a:avLst/>
          </a:prstGeom>
        </p:spPr>
      </p:pic>
      <p:sp>
        <p:nvSpPr>
          <p:cNvPr id="179" name="Rektangel: diagonale hjørner afklippet 178">
            <a:extLst>
              <a:ext uri="{FF2B5EF4-FFF2-40B4-BE49-F238E27FC236}">
                <a16:creationId xmlns:a16="http://schemas.microsoft.com/office/drawing/2014/main" id="{4035859F-E3EB-40A4-9508-325D7AE86EB0}"/>
              </a:ext>
            </a:extLst>
          </p:cNvPr>
          <p:cNvSpPr/>
          <p:nvPr/>
        </p:nvSpPr>
        <p:spPr>
          <a:xfrm>
            <a:off x="3725815" y="2862982"/>
            <a:ext cx="368481" cy="156481"/>
          </a:xfrm>
          <a:prstGeom prst="snip2Diag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22860" tIns="22860" rIns="22860" bIns="2286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da-DK" sz="600" b="1" kern="1200" dirty="0"/>
              <a:t>Lokal</a:t>
            </a:r>
          </a:p>
        </p:txBody>
      </p:sp>
      <p:sp>
        <p:nvSpPr>
          <p:cNvPr id="434" name="Rektangel: diagonale hjørner afklippet 433">
            <a:extLst>
              <a:ext uri="{FF2B5EF4-FFF2-40B4-BE49-F238E27FC236}">
                <a16:creationId xmlns:a16="http://schemas.microsoft.com/office/drawing/2014/main" id="{B1BC974C-4870-471E-A603-8FF92329A4F6}"/>
              </a:ext>
            </a:extLst>
          </p:cNvPr>
          <p:cNvSpPr/>
          <p:nvPr/>
        </p:nvSpPr>
        <p:spPr>
          <a:xfrm>
            <a:off x="5659731" y="2891466"/>
            <a:ext cx="368481" cy="156481"/>
          </a:xfrm>
          <a:prstGeom prst="snip2Diag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22860" tIns="22860" rIns="22860" bIns="2286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da-DK" sz="600" b="1" kern="1200" dirty="0"/>
              <a:t>Lokal</a:t>
            </a:r>
          </a:p>
        </p:txBody>
      </p:sp>
      <p:sp>
        <p:nvSpPr>
          <p:cNvPr id="435" name="Rektangel: diagonale hjørner afklippet 434">
            <a:extLst>
              <a:ext uri="{FF2B5EF4-FFF2-40B4-BE49-F238E27FC236}">
                <a16:creationId xmlns:a16="http://schemas.microsoft.com/office/drawing/2014/main" id="{1678B0D9-2DDC-49B4-976B-63191F471ABD}"/>
              </a:ext>
            </a:extLst>
          </p:cNvPr>
          <p:cNvSpPr/>
          <p:nvPr/>
        </p:nvSpPr>
        <p:spPr>
          <a:xfrm>
            <a:off x="7643188" y="2874686"/>
            <a:ext cx="368481" cy="156481"/>
          </a:xfrm>
          <a:prstGeom prst="snip2Diag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22860" tIns="22860" rIns="22860" bIns="2286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da-DK" sz="600" b="1" kern="1200" dirty="0"/>
              <a:t>Lokal</a:t>
            </a:r>
          </a:p>
        </p:txBody>
      </p:sp>
      <p:pic>
        <p:nvPicPr>
          <p:cNvPr id="436" name="Grafik 435" descr="Callcenter">
            <a:extLst>
              <a:ext uri="{FF2B5EF4-FFF2-40B4-BE49-F238E27FC236}">
                <a16:creationId xmlns:a16="http://schemas.microsoft.com/office/drawing/2014/main" id="{0DCE295D-FFD4-437C-9290-CC605FBB52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312729" y="2796894"/>
            <a:ext cx="230836" cy="230836"/>
          </a:xfrm>
          <a:prstGeom prst="rect">
            <a:avLst/>
          </a:prstGeom>
        </p:spPr>
      </p:pic>
      <p:pic>
        <p:nvPicPr>
          <p:cNvPr id="437" name="Grafik 436" descr="Lærer">
            <a:extLst>
              <a:ext uri="{FF2B5EF4-FFF2-40B4-BE49-F238E27FC236}">
                <a16:creationId xmlns:a16="http://schemas.microsoft.com/office/drawing/2014/main" id="{21D0CC31-B2FC-43D3-89C9-0C8B6A5433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76421" y="2550666"/>
            <a:ext cx="292374" cy="292374"/>
          </a:xfrm>
          <a:prstGeom prst="rect">
            <a:avLst/>
          </a:prstGeom>
        </p:spPr>
      </p:pic>
      <p:pic>
        <p:nvPicPr>
          <p:cNvPr id="438" name="Grafik 437" descr="Callcenter">
            <a:extLst>
              <a:ext uri="{FF2B5EF4-FFF2-40B4-BE49-F238E27FC236}">
                <a16:creationId xmlns:a16="http://schemas.microsoft.com/office/drawing/2014/main" id="{AF53601E-0959-4038-B3EB-CB8308AD43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321938" y="2809380"/>
            <a:ext cx="230836" cy="230836"/>
          </a:xfrm>
          <a:prstGeom prst="rect">
            <a:avLst/>
          </a:prstGeom>
        </p:spPr>
      </p:pic>
      <p:pic>
        <p:nvPicPr>
          <p:cNvPr id="442" name="Grafik 441" descr="Callcenter">
            <a:extLst>
              <a:ext uri="{FF2B5EF4-FFF2-40B4-BE49-F238E27FC236}">
                <a16:creationId xmlns:a16="http://schemas.microsoft.com/office/drawing/2014/main" id="{4ACD92F9-B64D-4F5D-BEC1-D80EB50A0AE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309149" y="1886271"/>
            <a:ext cx="230836" cy="230836"/>
          </a:xfrm>
          <a:prstGeom prst="rect">
            <a:avLst/>
          </a:prstGeom>
        </p:spPr>
      </p:pic>
      <p:pic>
        <p:nvPicPr>
          <p:cNvPr id="443" name="Grafik 442" descr="Lærer">
            <a:extLst>
              <a:ext uri="{FF2B5EF4-FFF2-40B4-BE49-F238E27FC236}">
                <a16:creationId xmlns:a16="http://schemas.microsoft.com/office/drawing/2014/main" id="{DCFF96D6-5408-4408-81E6-7A77B3E5A3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06043" y="1686571"/>
            <a:ext cx="292374" cy="292374"/>
          </a:xfrm>
          <a:prstGeom prst="rect">
            <a:avLst/>
          </a:prstGeom>
        </p:spPr>
      </p:pic>
      <p:sp>
        <p:nvSpPr>
          <p:cNvPr id="444" name="Rektangel: diagonale hjørner afklippet 443">
            <a:extLst>
              <a:ext uri="{FF2B5EF4-FFF2-40B4-BE49-F238E27FC236}">
                <a16:creationId xmlns:a16="http://schemas.microsoft.com/office/drawing/2014/main" id="{F11D353C-ED72-47FD-BB05-16DEF2E68988}"/>
              </a:ext>
            </a:extLst>
          </p:cNvPr>
          <p:cNvSpPr/>
          <p:nvPr/>
        </p:nvSpPr>
        <p:spPr>
          <a:xfrm>
            <a:off x="1355899" y="2915791"/>
            <a:ext cx="480909" cy="140689"/>
          </a:xfrm>
          <a:prstGeom prst="snip2Diag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22860" tIns="22860" rIns="22860" bIns="2286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da-DK" sz="600" b="1" dirty="0"/>
              <a:t>Sikkerhed</a:t>
            </a:r>
            <a:endParaRPr lang="da-DK" sz="600" b="1" kern="1200" dirty="0"/>
          </a:p>
        </p:txBody>
      </p:sp>
      <p:pic>
        <p:nvPicPr>
          <p:cNvPr id="455" name="Grafik 454" descr="Callcenter">
            <a:extLst>
              <a:ext uri="{FF2B5EF4-FFF2-40B4-BE49-F238E27FC236}">
                <a16:creationId xmlns:a16="http://schemas.microsoft.com/office/drawing/2014/main" id="{4BD26958-4E79-4B5B-BDC0-F72EF70EA53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91438" y="4037190"/>
            <a:ext cx="230836" cy="230836"/>
          </a:xfrm>
          <a:prstGeom prst="rect">
            <a:avLst/>
          </a:prstGeom>
        </p:spPr>
      </p:pic>
      <p:sp>
        <p:nvSpPr>
          <p:cNvPr id="469" name="Rektangel: diagonale hjørner afklippet 468">
            <a:extLst>
              <a:ext uri="{FF2B5EF4-FFF2-40B4-BE49-F238E27FC236}">
                <a16:creationId xmlns:a16="http://schemas.microsoft.com/office/drawing/2014/main" id="{FD15F776-9527-4330-941B-3E3EF81A1D69}"/>
              </a:ext>
            </a:extLst>
          </p:cNvPr>
          <p:cNvSpPr/>
          <p:nvPr/>
        </p:nvSpPr>
        <p:spPr>
          <a:xfrm>
            <a:off x="5606989" y="1943479"/>
            <a:ext cx="368481" cy="156481"/>
          </a:xfrm>
          <a:prstGeom prst="snip2Diag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22860" tIns="22860" rIns="22860" bIns="22860" numCol="1" spcCol="1270" anchor="ctr" anchorCtr="0">
            <a:noAutofit/>
          </a:bodyPr>
          <a:lstStyle/>
          <a:p>
            <a:pPr marL="0" lvl="0" indent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da-DK" sz="600" b="1" kern="1200" dirty="0"/>
              <a:t>Over</a:t>
            </a:r>
          </a:p>
        </p:txBody>
      </p:sp>
      <p:sp>
        <p:nvSpPr>
          <p:cNvPr id="115" name="Ellipse 114">
            <a:extLst>
              <a:ext uri="{FF2B5EF4-FFF2-40B4-BE49-F238E27FC236}">
                <a16:creationId xmlns:a16="http://schemas.microsoft.com/office/drawing/2014/main" id="{638C6F47-0F92-402C-AE3B-7752BD5E58D7}"/>
              </a:ext>
            </a:extLst>
          </p:cNvPr>
          <p:cNvSpPr/>
          <p:nvPr/>
        </p:nvSpPr>
        <p:spPr>
          <a:xfrm>
            <a:off x="242907" y="6070949"/>
            <a:ext cx="176268" cy="152400"/>
          </a:xfrm>
          <a:prstGeom prst="ellipse">
            <a:avLst/>
          </a:prstGeom>
          <a:solidFill>
            <a:srgbClr val="007398"/>
          </a:solidFill>
          <a:ln>
            <a:solidFill>
              <a:srgbClr val="007398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116" name="Kombinationstegning: figur 115">
            <a:extLst>
              <a:ext uri="{FF2B5EF4-FFF2-40B4-BE49-F238E27FC236}">
                <a16:creationId xmlns:a16="http://schemas.microsoft.com/office/drawing/2014/main" id="{EF63208F-7E56-4175-AADB-F9108F40E718}"/>
              </a:ext>
            </a:extLst>
          </p:cNvPr>
          <p:cNvSpPr/>
          <p:nvPr/>
        </p:nvSpPr>
        <p:spPr>
          <a:xfrm>
            <a:off x="438588" y="6069851"/>
            <a:ext cx="701697" cy="152400"/>
          </a:xfrm>
          <a:custGeom>
            <a:avLst/>
            <a:gdLst>
              <a:gd name="connsiteX0" fmla="*/ 0 w 614539"/>
              <a:gd name="connsiteY0" fmla="*/ 0 h 409693"/>
              <a:gd name="connsiteX1" fmla="*/ 614539 w 614539"/>
              <a:gd name="connsiteY1" fmla="*/ 0 h 409693"/>
              <a:gd name="connsiteX2" fmla="*/ 614539 w 614539"/>
              <a:gd name="connsiteY2" fmla="*/ 409693 h 409693"/>
              <a:gd name="connsiteX3" fmla="*/ 0 w 614539"/>
              <a:gd name="connsiteY3" fmla="*/ 409693 h 409693"/>
              <a:gd name="connsiteX4" fmla="*/ 0 w 614539"/>
              <a:gd name="connsiteY4" fmla="*/ 0 h 409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4539" h="409693">
                <a:moveTo>
                  <a:pt x="0" y="0"/>
                </a:moveTo>
                <a:lnTo>
                  <a:pt x="614539" y="0"/>
                </a:lnTo>
                <a:lnTo>
                  <a:pt x="614539" y="409693"/>
                </a:lnTo>
                <a:lnTo>
                  <a:pt x="0" y="409693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860" tIns="22860" rIns="22860" bIns="22860" numCol="1" spcCol="1270" anchor="ctr" anchorCtr="0">
            <a:noAutofit/>
          </a:bodyPr>
          <a:lstStyle/>
          <a:p>
            <a:pPr marL="0" lvl="0" indent="0" algn="l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da-DK" sz="600" b="1" kern="1200" dirty="0"/>
              <a:t>Slutbruger</a:t>
            </a:r>
          </a:p>
        </p:txBody>
      </p:sp>
      <p:sp>
        <p:nvSpPr>
          <p:cNvPr id="458" name="Ellipse 457">
            <a:extLst>
              <a:ext uri="{FF2B5EF4-FFF2-40B4-BE49-F238E27FC236}">
                <a16:creationId xmlns:a16="http://schemas.microsoft.com/office/drawing/2014/main" id="{C989C432-687B-47BA-BD3C-28D9F6A7699B}"/>
              </a:ext>
            </a:extLst>
          </p:cNvPr>
          <p:cNvSpPr/>
          <p:nvPr/>
        </p:nvSpPr>
        <p:spPr>
          <a:xfrm>
            <a:off x="3327884" y="3774732"/>
            <a:ext cx="584748" cy="611359"/>
          </a:xfrm>
          <a:prstGeom prst="ellipse">
            <a:avLst/>
          </a:prstGeom>
          <a:solidFill>
            <a:srgbClr val="FF6A39"/>
          </a:solidFill>
          <a:ln>
            <a:solidFill>
              <a:srgbClr val="FF6A39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/>
          <a:lstStyle/>
          <a:p>
            <a:endParaRPr lang="da-DK" dirty="0"/>
          </a:p>
        </p:txBody>
      </p:sp>
      <p:sp>
        <p:nvSpPr>
          <p:cNvPr id="252" name="Ellipse 251">
            <a:extLst>
              <a:ext uri="{FF2B5EF4-FFF2-40B4-BE49-F238E27FC236}">
                <a16:creationId xmlns:a16="http://schemas.microsoft.com/office/drawing/2014/main" id="{932C55DA-A195-495D-9D34-514BC22A5AD9}"/>
              </a:ext>
            </a:extLst>
          </p:cNvPr>
          <p:cNvSpPr/>
          <p:nvPr/>
        </p:nvSpPr>
        <p:spPr>
          <a:xfrm>
            <a:off x="5498856" y="3779077"/>
            <a:ext cx="584748" cy="611359"/>
          </a:xfrm>
          <a:prstGeom prst="ellipse">
            <a:avLst/>
          </a:prstGeom>
          <a:solidFill>
            <a:srgbClr val="FF6A39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/>
          <a:lstStyle/>
          <a:p>
            <a:endParaRPr lang="da-DK" dirty="0"/>
          </a:p>
        </p:txBody>
      </p:sp>
      <p:sp>
        <p:nvSpPr>
          <p:cNvPr id="285" name="Ellipse 284">
            <a:extLst>
              <a:ext uri="{FF2B5EF4-FFF2-40B4-BE49-F238E27FC236}">
                <a16:creationId xmlns:a16="http://schemas.microsoft.com/office/drawing/2014/main" id="{D29661B7-91F5-427C-8586-444FEDB17726}"/>
              </a:ext>
            </a:extLst>
          </p:cNvPr>
          <p:cNvSpPr/>
          <p:nvPr/>
        </p:nvSpPr>
        <p:spPr>
          <a:xfrm>
            <a:off x="7436467" y="3759370"/>
            <a:ext cx="584748" cy="611359"/>
          </a:xfrm>
          <a:prstGeom prst="ellipse">
            <a:avLst/>
          </a:prstGeom>
          <a:solidFill>
            <a:srgbClr val="FF6A39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pic>
        <p:nvPicPr>
          <p:cNvPr id="453" name="Grafik 452" descr="Lærer">
            <a:extLst>
              <a:ext uri="{FF2B5EF4-FFF2-40B4-BE49-F238E27FC236}">
                <a16:creationId xmlns:a16="http://schemas.microsoft.com/office/drawing/2014/main" id="{2699F1B3-E595-4C41-9A4F-9ECB5E0086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67082" y="3827314"/>
            <a:ext cx="292374" cy="292374"/>
          </a:xfrm>
          <a:prstGeom prst="rect">
            <a:avLst/>
          </a:prstGeom>
        </p:spPr>
      </p:pic>
      <p:pic>
        <p:nvPicPr>
          <p:cNvPr id="525" name="Grafik 524" descr="Callcenter">
            <a:extLst>
              <a:ext uri="{FF2B5EF4-FFF2-40B4-BE49-F238E27FC236}">
                <a16:creationId xmlns:a16="http://schemas.microsoft.com/office/drawing/2014/main" id="{6FEF475B-EF81-496D-8ACB-8C9FF7C05F4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403066" y="4046817"/>
            <a:ext cx="230836" cy="230836"/>
          </a:xfrm>
          <a:prstGeom prst="rect">
            <a:avLst/>
          </a:prstGeom>
        </p:spPr>
      </p:pic>
      <p:cxnSp>
        <p:nvCxnSpPr>
          <p:cNvPr id="128" name="Lige pilforbindelse 127">
            <a:extLst>
              <a:ext uri="{FF2B5EF4-FFF2-40B4-BE49-F238E27FC236}">
                <a16:creationId xmlns:a16="http://schemas.microsoft.com/office/drawing/2014/main" id="{8DF7CAA7-5F70-45C5-95F1-2669D72396A0}"/>
              </a:ext>
            </a:extLst>
          </p:cNvPr>
          <p:cNvCxnSpPr>
            <a:cxnSpLocks/>
            <a:stCxn id="285" idx="1"/>
            <a:endCxn id="276" idx="4"/>
          </p:cNvCxnSpPr>
          <p:nvPr/>
        </p:nvCxnSpPr>
        <p:spPr>
          <a:xfrm flipH="1" flipV="1">
            <a:off x="7515068" y="3144667"/>
            <a:ext cx="7033" cy="70423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Ellipse 136">
            <a:extLst>
              <a:ext uri="{FF2B5EF4-FFF2-40B4-BE49-F238E27FC236}">
                <a16:creationId xmlns:a16="http://schemas.microsoft.com/office/drawing/2014/main" id="{C2AB1DE4-B1CF-48E2-A1B8-84014871F21D}"/>
              </a:ext>
            </a:extLst>
          </p:cNvPr>
          <p:cNvSpPr/>
          <p:nvPr/>
        </p:nvSpPr>
        <p:spPr>
          <a:xfrm>
            <a:off x="5244094" y="5133469"/>
            <a:ext cx="584748" cy="611359"/>
          </a:xfrm>
          <a:prstGeom prst="ellipse">
            <a:avLst/>
          </a:prstGeom>
          <a:solidFill>
            <a:srgbClr val="007398"/>
          </a:solidFill>
          <a:ln>
            <a:solidFill>
              <a:srgbClr val="007398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endParaRPr lang="da-DK" dirty="0">
              <a:solidFill>
                <a:srgbClr val="007398"/>
              </a:solidFill>
            </a:endParaRPr>
          </a:p>
        </p:txBody>
      </p:sp>
      <p:sp>
        <p:nvSpPr>
          <p:cNvPr id="148" name="Ellipse 147">
            <a:extLst>
              <a:ext uri="{FF2B5EF4-FFF2-40B4-BE49-F238E27FC236}">
                <a16:creationId xmlns:a16="http://schemas.microsoft.com/office/drawing/2014/main" id="{7A7A82A5-EEAC-4F0C-B1B9-FF2477F9EFFC}"/>
              </a:ext>
            </a:extLst>
          </p:cNvPr>
          <p:cNvSpPr/>
          <p:nvPr/>
        </p:nvSpPr>
        <p:spPr>
          <a:xfrm>
            <a:off x="2962923" y="5214102"/>
            <a:ext cx="584748" cy="611359"/>
          </a:xfrm>
          <a:prstGeom prst="ellipse">
            <a:avLst/>
          </a:prstGeom>
          <a:solidFill>
            <a:srgbClr val="007398"/>
          </a:solidFill>
          <a:ln>
            <a:solidFill>
              <a:srgbClr val="007398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endParaRPr lang="da-DK" dirty="0"/>
          </a:p>
        </p:txBody>
      </p:sp>
      <p:sp>
        <p:nvSpPr>
          <p:cNvPr id="153" name="Ellipse 152">
            <a:extLst>
              <a:ext uri="{FF2B5EF4-FFF2-40B4-BE49-F238E27FC236}">
                <a16:creationId xmlns:a16="http://schemas.microsoft.com/office/drawing/2014/main" id="{D40BB539-DDFB-497A-ACCC-EEBEB0609F62}"/>
              </a:ext>
            </a:extLst>
          </p:cNvPr>
          <p:cNvSpPr/>
          <p:nvPr/>
        </p:nvSpPr>
        <p:spPr>
          <a:xfrm>
            <a:off x="5728638" y="5134042"/>
            <a:ext cx="584748" cy="611359"/>
          </a:xfrm>
          <a:prstGeom prst="ellipse">
            <a:avLst/>
          </a:prstGeom>
          <a:solidFill>
            <a:srgbClr val="007398"/>
          </a:solidFill>
          <a:ln>
            <a:solidFill>
              <a:srgbClr val="007398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endParaRPr lang="da-DK" dirty="0"/>
          </a:p>
        </p:txBody>
      </p:sp>
      <p:sp>
        <p:nvSpPr>
          <p:cNvPr id="155" name="Ellipse 154">
            <a:extLst>
              <a:ext uri="{FF2B5EF4-FFF2-40B4-BE49-F238E27FC236}">
                <a16:creationId xmlns:a16="http://schemas.microsoft.com/office/drawing/2014/main" id="{6BDD231E-7691-4D25-9873-1F308A5D55F0}"/>
              </a:ext>
            </a:extLst>
          </p:cNvPr>
          <p:cNvSpPr/>
          <p:nvPr/>
        </p:nvSpPr>
        <p:spPr>
          <a:xfrm>
            <a:off x="3338058" y="5361065"/>
            <a:ext cx="584748" cy="611359"/>
          </a:xfrm>
          <a:prstGeom prst="ellipse">
            <a:avLst/>
          </a:prstGeom>
          <a:solidFill>
            <a:srgbClr val="007398"/>
          </a:solidFill>
          <a:ln>
            <a:solidFill>
              <a:srgbClr val="007398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endParaRPr lang="da-DK" dirty="0"/>
          </a:p>
        </p:txBody>
      </p:sp>
      <p:sp>
        <p:nvSpPr>
          <p:cNvPr id="157" name="Ellipse 156">
            <a:extLst>
              <a:ext uri="{FF2B5EF4-FFF2-40B4-BE49-F238E27FC236}">
                <a16:creationId xmlns:a16="http://schemas.microsoft.com/office/drawing/2014/main" id="{A8E5600F-4207-4994-97C9-040A50EB5561}"/>
              </a:ext>
            </a:extLst>
          </p:cNvPr>
          <p:cNvSpPr/>
          <p:nvPr/>
        </p:nvSpPr>
        <p:spPr>
          <a:xfrm>
            <a:off x="5536468" y="5338949"/>
            <a:ext cx="584748" cy="611359"/>
          </a:xfrm>
          <a:prstGeom prst="ellipse">
            <a:avLst/>
          </a:prstGeom>
          <a:solidFill>
            <a:srgbClr val="007398"/>
          </a:solidFill>
          <a:ln>
            <a:solidFill>
              <a:srgbClr val="007398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endParaRPr lang="da-DK" dirty="0"/>
          </a:p>
        </p:txBody>
      </p:sp>
      <p:sp>
        <p:nvSpPr>
          <p:cNvPr id="158" name="Ellipse 157">
            <a:extLst>
              <a:ext uri="{FF2B5EF4-FFF2-40B4-BE49-F238E27FC236}">
                <a16:creationId xmlns:a16="http://schemas.microsoft.com/office/drawing/2014/main" id="{E5966D45-524C-479D-AD83-F21D7C99CC7E}"/>
              </a:ext>
            </a:extLst>
          </p:cNvPr>
          <p:cNvSpPr/>
          <p:nvPr/>
        </p:nvSpPr>
        <p:spPr>
          <a:xfrm>
            <a:off x="7112025" y="5348189"/>
            <a:ext cx="584748" cy="611359"/>
          </a:xfrm>
          <a:prstGeom prst="ellipse">
            <a:avLst/>
          </a:prstGeom>
          <a:solidFill>
            <a:srgbClr val="007398"/>
          </a:solidFill>
          <a:ln>
            <a:solidFill>
              <a:srgbClr val="007398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endParaRPr lang="da-DK" dirty="0"/>
          </a:p>
        </p:txBody>
      </p:sp>
      <p:sp>
        <p:nvSpPr>
          <p:cNvPr id="161" name="Ellipse 160">
            <a:extLst>
              <a:ext uri="{FF2B5EF4-FFF2-40B4-BE49-F238E27FC236}">
                <a16:creationId xmlns:a16="http://schemas.microsoft.com/office/drawing/2014/main" id="{5473EB66-EBBD-4D80-840F-058A00B5F405}"/>
              </a:ext>
            </a:extLst>
          </p:cNvPr>
          <p:cNvSpPr/>
          <p:nvPr/>
        </p:nvSpPr>
        <p:spPr>
          <a:xfrm>
            <a:off x="5037638" y="5338948"/>
            <a:ext cx="584748" cy="611359"/>
          </a:xfrm>
          <a:prstGeom prst="ellipse">
            <a:avLst/>
          </a:prstGeom>
          <a:solidFill>
            <a:srgbClr val="007398"/>
          </a:solidFill>
          <a:ln>
            <a:solidFill>
              <a:srgbClr val="007398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endParaRPr lang="da-DK" dirty="0"/>
          </a:p>
        </p:txBody>
      </p:sp>
      <p:sp>
        <p:nvSpPr>
          <p:cNvPr id="168" name="Ellipse 167">
            <a:extLst>
              <a:ext uri="{FF2B5EF4-FFF2-40B4-BE49-F238E27FC236}">
                <a16:creationId xmlns:a16="http://schemas.microsoft.com/office/drawing/2014/main" id="{E69C8407-1D2A-4A4B-8307-D882ACD4CF35}"/>
              </a:ext>
            </a:extLst>
          </p:cNvPr>
          <p:cNvSpPr/>
          <p:nvPr/>
        </p:nvSpPr>
        <p:spPr>
          <a:xfrm>
            <a:off x="7540483" y="5353481"/>
            <a:ext cx="584748" cy="611359"/>
          </a:xfrm>
          <a:prstGeom prst="ellipse">
            <a:avLst/>
          </a:prstGeom>
          <a:solidFill>
            <a:srgbClr val="007398"/>
          </a:solidFill>
          <a:ln>
            <a:solidFill>
              <a:srgbClr val="007398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endParaRPr lang="da-DK" dirty="0"/>
          </a:p>
        </p:txBody>
      </p:sp>
      <p:pic>
        <p:nvPicPr>
          <p:cNvPr id="101" name="Grafik 100" descr="Nøgle">
            <a:extLst>
              <a:ext uri="{FF2B5EF4-FFF2-40B4-BE49-F238E27FC236}">
                <a16:creationId xmlns:a16="http://schemas.microsoft.com/office/drawing/2014/main" id="{E331BF87-7C8E-4FAF-99A1-AE52FD3A006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9294812">
            <a:off x="5308799" y="1597772"/>
            <a:ext cx="239379" cy="239379"/>
          </a:xfrm>
          <a:prstGeom prst="rect">
            <a:avLst/>
          </a:prstGeom>
        </p:spPr>
      </p:pic>
      <p:pic>
        <p:nvPicPr>
          <p:cNvPr id="102" name="Grafik 101" descr="Nøgle">
            <a:extLst>
              <a:ext uri="{FF2B5EF4-FFF2-40B4-BE49-F238E27FC236}">
                <a16:creationId xmlns:a16="http://schemas.microsoft.com/office/drawing/2014/main" id="{C3AF99C3-DA42-4BAF-A56E-0827888AD1A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9294812">
            <a:off x="3473665" y="6422307"/>
            <a:ext cx="339407" cy="334799"/>
          </a:xfrm>
          <a:prstGeom prst="rect">
            <a:avLst/>
          </a:prstGeom>
        </p:spPr>
      </p:pic>
      <p:sp>
        <p:nvSpPr>
          <p:cNvPr id="103" name="Kombinationstegning: figur 102">
            <a:extLst>
              <a:ext uri="{FF2B5EF4-FFF2-40B4-BE49-F238E27FC236}">
                <a16:creationId xmlns:a16="http://schemas.microsoft.com/office/drawing/2014/main" id="{23107400-0A2A-489A-8CBA-19E422918E81}"/>
              </a:ext>
            </a:extLst>
          </p:cNvPr>
          <p:cNvSpPr/>
          <p:nvPr/>
        </p:nvSpPr>
        <p:spPr>
          <a:xfrm>
            <a:off x="3779203" y="6534999"/>
            <a:ext cx="701697" cy="132163"/>
          </a:xfrm>
          <a:custGeom>
            <a:avLst/>
            <a:gdLst>
              <a:gd name="connsiteX0" fmla="*/ 0 w 614539"/>
              <a:gd name="connsiteY0" fmla="*/ 0 h 409693"/>
              <a:gd name="connsiteX1" fmla="*/ 614539 w 614539"/>
              <a:gd name="connsiteY1" fmla="*/ 0 h 409693"/>
              <a:gd name="connsiteX2" fmla="*/ 614539 w 614539"/>
              <a:gd name="connsiteY2" fmla="*/ 409693 h 409693"/>
              <a:gd name="connsiteX3" fmla="*/ 0 w 614539"/>
              <a:gd name="connsiteY3" fmla="*/ 409693 h 409693"/>
              <a:gd name="connsiteX4" fmla="*/ 0 w 614539"/>
              <a:gd name="connsiteY4" fmla="*/ 0 h 409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4539" h="409693">
                <a:moveTo>
                  <a:pt x="0" y="0"/>
                </a:moveTo>
                <a:lnTo>
                  <a:pt x="614539" y="0"/>
                </a:lnTo>
                <a:lnTo>
                  <a:pt x="614539" y="409693"/>
                </a:lnTo>
                <a:lnTo>
                  <a:pt x="0" y="409693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860" tIns="22860" rIns="22860" bIns="22860" numCol="1" spcCol="1270" anchor="ctr" anchorCtr="0">
            <a:noAutofit/>
          </a:bodyPr>
          <a:lstStyle/>
          <a:p>
            <a:pPr marL="0" lvl="0" indent="0" algn="l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da-DK" sz="600" b="1" kern="1200" dirty="0"/>
              <a:t>Systemansvarlig</a:t>
            </a:r>
          </a:p>
        </p:txBody>
      </p:sp>
      <p:sp>
        <p:nvSpPr>
          <p:cNvPr id="253" name="Ellipse 252">
            <a:extLst>
              <a:ext uri="{FF2B5EF4-FFF2-40B4-BE49-F238E27FC236}">
                <a16:creationId xmlns:a16="http://schemas.microsoft.com/office/drawing/2014/main" id="{117E6680-3A56-4C7D-AF24-10EA8C9814EA}"/>
              </a:ext>
            </a:extLst>
          </p:cNvPr>
          <p:cNvSpPr/>
          <p:nvPr/>
        </p:nvSpPr>
        <p:spPr>
          <a:xfrm>
            <a:off x="5044451" y="3774731"/>
            <a:ext cx="584748" cy="611359"/>
          </a:xfrm>
          <a:prstGeom prst="ellipse">
            <a:avLst/>
          </a:prstGeom>
          <a:solidFill>
            <a:srgbClr val="FF6A39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pic>
        <p:nvPicPr>
          <p:cNvPr id="125" name="Grafik 124" descr="Callcenter">
            <a:extLst>
              <a:ext uri="{FF2B5EF4-FFF2-40B4-BE49-F238E27FC236}">
                <a16:creationId xmlns:a16="http://schemas.microsoft.com/office/drawing/2014/main" id="{F52152A0-B847-4531-AD4B-A00B7A3881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142585" y="4037190"/>
            <a:ext cx="230836" cy="230836"/>
          </a:xfrm>
          <a:prstGeom prst="rect">
            <a:avLst/>
          </a:prstGeom>
        </p:spPr>
      </p:pic>
      <p:cxnSp>
        <p:nvCxnSpPr>
          <p:cNvPr id="127" name="Lige pilforbindelse 126">
            <a:extLst>
              <a:ext uri="{FF2B5EF4-FFF2-40B4-BE49-F238E27FC236}">
                <a16:creationId xmlns:a16="http://schemas.microsoft.com/office/drawing/2014/main" id="{D150BAFF-36CE-46AA-A941-504523AF7F6D}"/>
              </a:ext>
            </a:extLst>
          </p:cNvPr>
          <p:cNvCxnSpPr>
            <a:cxnSpLocks/>
            <a:stCxn id="458" idx="2"/>
            <a:endCxn id="331" idx="6"/>
          </p:cNvCxnSpPr>
          <p:nvPr/>
        </p:nvCxnSpPr>
        <p:spPr>
          <a:xfrm flipH="1">
            <a:off x="1603629" y="4080412"/>
            <a:ext cx="1724255" cy="5291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Lige pilforbindelse 128">
            <a:extLst>
              <a:ext uri="{FF2B5EF4-FFF2-40B4-BE49-F238E27FC236}">
                <a16:creationId xmlns:a16="http://schemas.microsoft.com/office/drawing/2014/main" id="{FD1F894A-BD5A-4668-A5CB-E3F9D4A14D0C}"/>
              </a:ext>
            </a:extLst>
          </p:cNvPr>
          <p:cNvCxnSpPr>
            <a:cxnSpLocks/>
            <a:stCxn id="277" idx="2"/>
            <a:endCxn id="331" idx="7"/>
          </p:cNvCxnSpPr>
          <p:nvPr/>
        </p:nvCxnSpPr>
        <p:spPr>
          <a:xfrm flipH="1">
            <a:off x="1517995" y="2832452"/>
            <a:ext cx="1809889" cy="1037102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Lige pilforbindelse 131">
            <a:extLst>
              <a:ext uri="{FF2B5EF4-FFF2-40B4-BE49-F238E27FC236}">
                <a16:creationId xmlns:a16="http://schemas.microsoft.com/office/drawing/2014/main" id="{E73D05DF-4E27-4E51-90EF-42C4473A57A4}"/>
              </a:ext>
            </a:extLst>
          </p:cNvPr>
          <p:cNvCxnSpPr>
            <a:cxnSpLocks/>
            <a:stCxn id="126" idx="0"/>
            <a:endCxn id="331" idx="5"/>
          </p:cNvCxnSpPr>
          <p:nvPr/>
        </p:nvCxnSpPr>
        <p:spPr>
          <a:xfrm flipH="1" flipV="1">
            <a:off x="1517995" y="4301851"/>
            <a:ext cx="2104421" cy="82826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31249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Oversigt over SAPA-roller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67999" y="1049311"/>
            <a:ext cx="8171999" cy="464099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da-DK" sz="1800" dirty="0">
                <a:solidFill>
                  <a:srgbClr val="007398"/>
                </a:solidFill>
              </a:rPr>
              <a:t>Roller relateret til projekt: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800" dirty="0"/>
              <a:t>SAPA-projektleder (SPOC for KOMBIT i projektimplementering)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800" dirty="0"/>
              <a:t>SAPA-projektejer</a:t>
            </a:r>
          </a:p>
          <a:p>
            <a:pPr>
              <a:lnSpc>
                <a:spcPct val="100000"/>
              </a:lnSpc>
            </a:pPr>
            <a:r>
              <a:rPr lang="da-DK" sz="1800" dirty="0">
                <a:solidFill>
                  <a:srgbClr val="007398"/>
                </a:solidFill>
              </a:rPr>
              <a:t>Roller relateret til idriftsættelse og ibrugtagning: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800" dirty="0"/>
              <a:t>SAPA-administrator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800" dirty="0"/>
              <a:t>SAPA-superbruger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800" dirty="0"/>
              <a:t>SAPA-instruktør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800" dirty="0"/>
              <a:t>SAPA-slutbruger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800" dirty="0"/>
              <a:t>Leder i afdeling der skal have SAPA</a:t>
            </a:r>
          </a:p>
          <a:p>
            <a:pPr>
              <a:lnSpc>
                <a:spcPct val="100000"/>
              </a:lnSpc>
            </a:pPr>
            <a:r>
              <a:rPr lang="da-DK" sz="1800" dirty="0">
                <a:solidFill>
                  <a:srgbClr val="007398"/>
                </a:solidFill>
              </a:rPr>
              <a:t>Roller relateret til forvaltning og drift: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800" dirty="0"/>
              <a:t>SAPA-systemansvarlig (SPOC for KOMBIT i forvaltning &amp; drift)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800" dirty="0"/>
              <a:t>Kommunens SAPA-systemejer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800" dirty="0"/>
              <a:t>SAPA-supportberettiget bruger</a:t>
            </a:r>
          </a:p>
          <a:p>
            <a:pPr>
              <a:lnSpc>
                <a:spcPct val="100000"/>
              </a:lnSpc>
            </a:pPr>
            <a:r>
              <a:rPr lang="da-DK" sz="1800" dirty="0">
                <a:solidFill>
                  <a:srgbClr val="007398"/>
                </a:solidFill>
              </a:rPr>
              <a:t>Øvrige KOMBIT-roller med betydning for SAPA: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800" dirty="0"/>
              <a:t>KOMBIT-programleder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800" dirty="0"/>
              <a:t>Støttesystemprojektleder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800" dirty="0"/>
              <a:t>Rolleadministrator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800" dirty="0"/>
              <a:t>Aftaleadministrator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da-DK" sz="1800" dirty="0"/>
          </a:p>
        </p:txBody>
      </p:sp>
    </p:spTree>
    <p:extLst>
      <p:ext uri="{BB962C8B-B14F-4D97-AF65-F5344CB8AC3E}">
        <p14:creationId xmlns:p14="http://schemas.microsoft.com/office/powerpoint/2010/main" val="3208060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Oversigt over vigtige kommunale roller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da-DK" sz="1800" dirty="0"/>
              <a:t>Følgende kommunale roller er vigtige for implementering af SAPA og der vil blive henvist til disse roller i flere KLIK-opgaver. Rollerne er ikke beskrevet i dette materiale.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da-DK" sz="1800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800" dirty="0"/>
              <a:t>It-/digitaliseringschef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800" dirty="0"/>
              <a:t>Administratorer og superbrugere på kommunens fag- og ESDH-systemer, herunder KMD Sag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800" dirty="0"/>
              <a:t>Kontraktstyringsansvarlig 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800" dirty="0"/>
              <a:t>Arkivansvarlig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800" dirty="0"/>
              <a:t>Sikkerhedsansvarlig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800" dirty="0"/>
              <a:t>Økonomiansvarlig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800" dirty="0"/>
              <a:t>KLE-ansvarlig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800" dirty="0"/>
              <a:t>Ansvarlig for Serviceplatformen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800" dirty="0"/>
              <a:t>It-arkitekt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800" dirty="0"/>
              <a:t>Ansvarlig for Fordelingskomponenten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da-DK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44184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Roller relateret til projekt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897885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Rollebeskrivelse: SAPA-projektleder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67999" y="1215484"/>
            <a:ext cx="8171999" cy="446030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da-DK" sz="1400" dirty="0"/>
              <a:t>Opgaver: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400" dirty="0"/>
              <a:t>Planlægge og styre processen med at implementere SAPA i kommunen, herunder sikre kommunens KMD Sag exit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400" dirty="0"/>
              <a:t>Stå i spidsen for kommunens projektgruppe og varetage dialogen med kommunens projektejer og interne projektstyregruppe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400" dirty="0"/>
              <a:t>Varetage intern interessenthåndtering og kommunikation i forhold til implementeringsindsatsen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400" dirty="0"/>
              <a:t>Inddrage og samarbejde med relevante ledere, fagfolk og specialister, særligt i forbindelse med tilrettelæggelse af forretningsmæssige arbejdsgange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400" dirty="0"/>
              <a:t>Koordinere implementeringen af SAPA i kommunen med kommunens KOMBIT-programleder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400" dirty="0"/>
              <a:t>Være KOMBITs SPOC vedr. SAPA i forhold til henvendelser, opgaver m.m. fra KOMBIT i projektfasen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400" dirty="0"/>
              <a:t>Følge med i KOMBITs kommunikation om projektet, deltage i SAPAs netværksmøder, være ansvarlig for behandling af opgaver i KLIK og afgive status til KOMBIT om fremdrift på implementering</a:t>
            </a:r>
          </a:p>
          <a:p>
            <a:pPr>
              <a:lnSpc>
                <a:spcPct val="100000"/>
              </a:lnSpc>
            </a:pPr>
            <a:endParaRPr lang="da-DK" sz="1400" dirty="0"/>
          </a:p>
          <a:p>
            <a:pPr>
              <a:lnSpc>
                <a:spcPct val="100000"/>
              </a:lnSpc>
            </a:pPr>
            <a:r>
              <a:rPr lang="da-DK" sz="1400" dirty="0"/>
              <a:t>Kompetencer: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400" dirty="0"/>
              <a:t>Projektlederkompetencer/-uddannelse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400" dirty="0"/>
              <a:t>Proaktiv, helhedsorienteret og samarbejdsorienteret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400" dirty="0"/>
              <a:t>Erfaring med implementering af større eller komplekse it-projekter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400" dirty="0"/>
              <a:t>Erfaring med at agere i feltet mellem it og forretning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da-DK" sz="1400" dirty="0"/>
          </a:p>
          <a:p>
            <a:pPr>
              <a:lnSpc>
                <a:spcPct val="100000"/>
              </a:lnSpc>
            </a:pPr>
            <a:r>
              <a:rPr lang="da-DK" sz="1400" dirty="0"/>
              <a:t>SAPA projektleder skal være registreret hos KOMBIT som kommunens projektleder (single point of </a:t>
            </a:r>
            <a:r>
              <a:rPr lang="da-DK" sz="1400" dirty="0" err="1"/>
              <a:t>contact</a:t>
            </a:r>
            <a:r>
              <a:rPr lang="da-DK" sz="1400" dirty="0"/>
              <a:t>/SPOC) på SAPA i forbindelse med kommunens implementering af SAPA.</a:t>
            </a:r>
          </a:p>
        </p:txBody>
      </p:sp>
    </p:spTree>
    <p:extLst>
      <p:ext uri="{BB962C8B-B14F-4D97-AF65-F5344CB8AC3E}">
        <p14:creationId xmlns:p14="http://schemas.microsoft.com/office/powerpoint/2010/main" val="21541570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Rollebeskrivelse: SAPA-projektejer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da-DK" sz="1800" dirty="0"/>
              <a:t>Opgaver: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800" dirty="0"/>
              <a:t>Være ansvarlig for SAPA-projektet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800" dirty="0"/>
              <a:t>Være formand for kommunens SAPA-styregruppe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800" dirty="0"/>
              <a:t>Sikre at projektet gennem hele projektfasen er fokuseret på at nå målene i relation til kommunens idriftsættelse og ibrugtagning af SAPA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800" dirty="0"/>
              <a:t>Være ansvarlig for kommunens SAPA-business case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800" dirty="0"/>
              <a:t>Fungere som sparringspartner for projektlederen</a:t>
            </a:r>
          </a:p>
          <a:p>
            <a:pPr>
              <a:lnSpc>
                <a:spcPct val="100000"/>
              </a:lnSpc>
            </a:pPr>
            <a:endParaRPr lang="da-DK" sz="1800" dirty="0"/>
          </a:p>
          <a:p>
            <a:pPr>
              <a:lnSpc>
                <a:spcPct val="100000"/>
              </a:lnSpc>
            </a:pPr>
            <a:r>
              <a:rPr lang="da-DK" sz="1800" dirty="0"/>
              <a:t>Kompetencer: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800" dirty="0"/>
              <a:t>Forretningsmæssig indsigt og tværgående kendskab til kommunen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800" dirty="0"/>
              <a:t>Bemyndiget til at igangsætte projekter, herunder op- og nedprioritere indsatser og tildele ressourcer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a-DK" sz="1800" dirty="0"/>
              <a:t>Har en – gerne tværgående - lederrolle i kommunen</a:t>
            </a:r>
          </a:p>
        </p:txBody>
      </p:sp>
    </p:spTree>
    <p:extLst>
      <p:ext uri="{BB962C8B-B14F-4D97-AF65-F5344CB8AC3E}">
        <p14:creationId xmlns:p14="http://schemas.microsoft.com/office/powerpoint/2010/main" val="29270082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Roller relateret til idriftsættelse og ibrugtagning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961475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Rollebeskrivelse: SAPA-administrator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3874" y="1318709"/>
            <a:ext cx="8660126" cy="537599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da-DK" sz="1800" dirty="0"/>
              <a:t>Opgaver: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da-DK" sz="1800" dirty="0"/>
              <a:t>Konfigurere i SAPA Overblik Administration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da-DK" sz="1800" dirty="0"/>
              <a:t>Konfigurere i SAPA Advis Administration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da-DK" sz="1800" dirty="0"/>
              <a:t>Samarbejde med fagområderne ift. konfiguration og brug af SAPA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da-DK" sz="1800" dirty="0"/>
              <a:t>Samarbejde med Støttesystemprojektet ift. konfiguration i STS Administration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da-DK" sz="1800" dirty="0"/>
              <a:t>Samarbejde med fagsystemadministratorerne ift. snitflader  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da-DK" sz="1800" dirty="0"/>
              <a:t>Kommunikere og videndele om SAPA internt i kommunen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da-DK" sz="1800" dirty="0"/>
              <a:t>Samarbejde med den systemansvarlige om support til superbrugere</a:t>
            </a:r>
          </a:p>
          <a:p>
            <a:pPr>
              <a:lnSpc>
                <a:spcPct val="100000"/>
              </a:lnSpc>
            </a:pPr>
            <a:endParaRPr lang="da-DK" sz="1800" dirty="0"/>
          </a:p>
          <a:p>
            <a:pPr>
              <a:lnSpc>
                <a:spcPct val="100000"/>
              </a:lnSpc>
            </a:pPr>
            <a:r>
              <a:rPr lang="da-DK" sz="1800" dirty="0"/>
              <a:t>Kompetencer: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da-DK" sz="1800" dirty="0"/>
              <a:t>SAPA superbrugerkompetencer (via SAPA superbrugerkurset)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da-DK" sz="1800" dirty="0"/>
              <a:t>Godt kendskab til administrationsmodulerne (via SAPA administratorkurset)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da-DK" sz="1800" dirty="0"/>
              <a:t>Generelt kendskab til kommunens forretningsområder og organisering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da-DK" sz="1800" dirty="0"/>
              <a:t>Overordnet kendskab til konfiguration i STS Adgangsstyring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da-DK" sz="1800" dirty="0"/>
              <a:t>Overordnet forståelse for kommunens politik for brugerrettigheder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r>
              <a:rPr lang="da-DK" sz="1800" dirty="0"/>
              <a:t>Godt kendskab til SAPAs administratorvejledning</a:t>
            </a:r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endParaRPr lang="da-DK" sz="1800" dirty="0"/>
          </a:p>
          <a:p>
            <a:pPr marL="342900" indent="-342900">
              <a:lnSpc>
                <a:spcPct val="100000"/>
              </a:lnSpc>
              <a:buFont typeface="Arial"/>
              <a:buChar char="•"/>
            </a:pPr>
            <a:endParaRPr lang="da-DK" sz="1800" dirty="0"/>
          </a:p>
        </p:txBody>
      </p:sp>
    </p:spTree>
    <p:extLst>
      <p:ext uri="{BB962C8B-B14F-4D97-AF65-F5344CB8AC3E}">
        <p14:creationId xmlns:p14="http://schemas.microsoft.com/office/powerpoint/2010/main" val="1451967224"/>
      </p:ext>
    </p:extLst>
  </p:cSld>
  <p:clrMapOvr>
    <a:masterClrMapping/>
  </p:clrMapOvr>
</p:sld>
</file>

<file path=ppt/theme/theme1.xml><?xml version="1.0" encoding="utf-8"?>
<a:theme xmlns:a="http://schemas.openxmlformats.org/drawingml/2006/main" name="KOMBIT">
  <a:themeElements>
    <a:clrScheme name="KOMBIT">
      <a:dk1>
        <a:sysClr val="windowText" lastClr="000000"/>
      </a:dk1>
      <a:lt1>
        <a:sysClr val="window" lastClr="FFFFFF"/>
      </a:lt1>
      <a:dk2>
        <a:srgbClr val="4E3629"/>
      </a:dk2>
      <a:lt2>
        <a:srgbClr val="CBC4BC"/>
      </a:lt2>
      <a:accent1>
        <a:srgbClr val="C8102E"/>
      </a:accent1>
      <a:accent2>
        <a:srgbClr val="007398"/>
      </a:accent2>
      <a:accent3>
        <a:srgbClr val="7A9A01"/>
      </a:accent3>
      <a:accent4>
        <a:srgbClr val="482F92"/>
      </a:accent4>
      <a:accent5>
        <a:srgbClr val="4BACC6"/>
      </a:accent5>
      <a:accent6>
        <a:srgbClr val="E5A024"/>
      </a:accent6>
      <a:hlink>
        <a:srgbClr val="0000FF"/>
      </a:hlink>
      <a:folHlink>
        <a:srgbClr val="800080"/>
      </a:folHlink>
    </a:clrScheme>
    <a:fontScheme name="KOMBIT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MBI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1400" dirty="0" err="1" smtClean="0">
            <a:latin typeface="Trebuchet MS" panose="020B06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1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noFill/>
        </a:ln>
      </a:spPr>
      <a:bodyPr wrap="square" rtlCol="0">
        <a:spAutoFit/>
      </a:bodyPr>
      <a:lstStyle>
        <a:defPPr>
          <a:defRPr dirty="0">
            <a:latin typeface="Trebuchet MS" panose="020B06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/>
  <a:custClrLst>
    <a:custClr name="KOMBIT Rød">
      <a:srgbClr val="C8102E"/>
    </a:custClr>
    <a:custClr name="Petroleum">
      <a:srgbClr val="007398"/>
    </a:custClr>
    <a:custClr name="Mørk Grøn">
      <a:srgbClr val="7A9A01"/>
    </a:custClr>
    <a:custClr name="Lilla">
      <a:srgbClr val="482F92"/>
    </a:custClr>
  </a:custClrLst>
  <a:extLst>
    <a:ext uri="{05A4C25C-085E-4340-85A3-A5531E510DB2}">
      <thm15:themeFamily xmlns:thm15="http://schemas.microsoft.com/office/thememl/2012/main" name="KOMBIT" id="{28A14F2D-EAE5-4CCF-B885-2F5980C5BD0F}" vid="{4C40519D-CBC7-489B-825F-D51C3D6D063C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3B2826132E6394097E076E8373EF2A4" ma:contentTypeVersion="10" ma:contentTypeDescription="Opret et nyt dokument." ma:contentTypeScope="" ma:versionID="81fc76bb0835d940592f2fa17fb7f1be">
  <xsd:schema xmlns:xsd="http://www.w3.org/2001/XMLSchema" xmlns:xs="http://www.w3.org/2001/XMLSchema" xmlns:p="http://schemas.microsoft.com/office/2006/metadata/properties" xmlns:ns1="http://schemas.microsoft.com/sharepoint/v3" xmlns:ns2="fc7bc9c2-b045-43a2-92b0-04dc6bea577d" xmlns:ns4="4f09f5c1-b4f8-48fb-8c6e-a8b44e84b292" targetNamespace="http://schemas.microsoft.com/office/2006/metadata/properties" ma:root="true" ma:fieldsID="13d688cf7489e27e950f3563b0a36902" ns1:_="" ns2:_="" ns4:_="">
    <xsd:import namespace="http://schemas.microsoft.com/sharepoint/v3"/>
    <xsd:import namespace="fc7bc9c2-b045-43a2-92b0-04dc6bea577d"/>
    <xsd:import namespace="4f09f5c1-b4f8-48fb-8c6e-a8b44e84b292"/>
    <xsd:element name="properties">
      <xsd:complexType>
        <xsd:sequence>
          <xsd:element name="documentManagement">
            <xsd:complexType>
              <xsd:all>
                <xsd:element ref="ns1:RoutingRuleDescription"/>
                <xsd:element ref="ns2:SAPA_x0020_emner" minOccurs="0"/>
                <xsd:element ref="ns4:nummer" minOccurs="0"/>
                <xsd:element ref="ns4:overskrift_x0020_2" minOccurs="0"/>
                <xsd:element ref="ns4:Download" minOccurs="0"/>
                <xsd:element ref="ns4:Kategori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RoutingRuleDescription" ma:index="8" ma:displayName="-" ma:description="prut" ma:internalName="RoutingRuleDescription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7bc9c2-b045-43a2-92b0-04dc6bea577d" elementFormDefault="qualified">
    <xsd:import namespace="http://schemas.microsoft.com/office/2006/documentManagement/types"/>
    <xsd:import namespace="http://schemas.microsoft.com/office/infopath/2007/PartnerControls"/>
    <xsd:element name="SAPA_x0020_emner" ma:index="9" nillable="true" ma:displayName="SAPA emner" ma:internalName="SAPA_x0020_emner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Kommunenetværk"/>
                    <xsd:enumeration value="Kommunestyregruppe"/>
                    <xsd:enumeration value="Overbliksdokumenter"/>
                    <xsd:enumeration value="Overbliksdokumenter - arkiv"/>
                    <xsd:enumeration value="Redskaber, kommuneeksempler og andre materialer"/>
                    <xsd:enumeration value="Redskaber, kommuneeksempler og andre materialer - Arkiv"/>
                    <xsd:enumeration value="SAPA drejebog workshops"/>
                    <xsd:enumeration value="KIGO-opgaver"/>
                    <xsd:enumeration value="Teknisk dialog"/>
                    <xsd:enumeration value="For Snitfladeleverandører"/>
                    <xsd:enumeration value="Brugerrejser"/>
                    <xsd:enumeration value="Usecases"/>
                    <xsd:enumeration value="Kravspecifikation"/>
                    <xsd:enumeration value="SAPA video"/>
                    <xsd:enumeration value="SAPA visionstegning"/>
                    <xsd:enumeration value="Beskrivelse af SAPA"/>
                    <xsd:enumeration value="Høringsproces"/>
                    <xsd:enumeration value="Fælleskommunale støttesystemer"/>
                    <xsd:enumeration value="Brugergrænseflader"/>
                    <xsd:enumeration value="SAPA interimløsning"/>
                    <xsd:enumeration value="SAPA integrationsvilkår"/>
                    <xsd:enumeration value="SAPA-løsningen"/>
                    <xsd:enumeration value="Udkast til udbudsmateriale"/>
                    <xsd:enumeration value="KLIK-opgaver"/>
                    <xsd:enumeration value="Helhedsorienteret kontrol"/>
                  </xsd:restriction>
                </xsd:simpleType>
              </xsd:element>
            </xsd:sequence>
          </xsd:extension>
        </xsd:complexContent>
      </xsd:complexType>
    </xsd:element>
    <xsd:element name="SharedWithUsers" ma:index="15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09f5c1-b4f8-48fb-8c6e-a8b44e84b292" elementFormDefault="qualified">
    <xsd:import namespace="http://schemas.microsoft.com/office/2006/documentManagement/types"/>
    <xsd:import namespace="http://schemas.microsoft.com/office/infopath/2007/PartnerControls"/>
    <xsd:element name="nummer" ma:index="11" nillable="true" ma:displayName="nummer" ma:internalName="nummer">
      <xsd:simpleType>
        <xsd:restriction base="dms:Number"/>
      </xsd:simpleType>
    </xsd:element>
    <xsd:element name="overskrift_x0020_2" ma:index="12" nillable="true" ma:displayName="--" ma:internalName="overskrift_x0020_2">
      <xsd:simpleType>
        <xsd:restriction base="dms:Text">
          <xsd:maxLength value="255"/>
        </xsd:restriction>
      </xsd:simpleType>
    </xsd:element>
    <xsd:element name="Download" ma:index="13" nillable="true" ma:displayName="Download" ma:internalName="Download">
      <xsd:simpleType>
        <xsd:restriction base="dms:Text">
          <xsd:maxLength value="255"/>
        </xsd:restriction>
      </xsd:simpleType>
    </xsd:element>
    <xsd:element name="Kategori" ma:index="14" nillable="true" ma:displayName="Kategori" ma:format="Dropdown" ma:internalName="Kategori">
      <xsd:simpleType>
        <xsd:restriction base="dms:Choice">
          <xsd:enumeration value="Baggrundsmateriale"/>
          <xsd:enumeration value="Inspirationsmateriale"/>
          <xsd:enumeration value="Kommuneeksempel"/>
          <xsd:enumeration value="Skabelon"/>
          <xsd:enumeration value="Vejledning"/>
          <xsd:enumeration value="Værktøj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 ma:index="10" ma:displayName="Nøgleord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wnload xmlns="4f09f5c1-b4f8-48fb-8c6e-a8b44e84b292" xsi:nil="true"/>
    <SAPA_x0020_emner xmlns="fc7bc9c2-b045-43a2-92b0-04dc6bea577d">
      <Value>Redskaber, kommuneeksempler og andre materialer</Value>
    </SAPA_x0020_emner>
    <Kategori xmlns="4f09f5c1-b4f8-48fb-8c6e-a8b44e84b292">Inspirationsmateriale</Kategori>
    <RoutingRuleDescription xmlns="http://schemas.microsoft.com/sharepoint/v3">Arbejdsgange og organisering</RoutingRuleDescription>
    <nummer xmlns="4f09f5c1-b4f8-48fb-8c6e-a8b44e84b292" xsi:nil="true"/>
    <overskrift_x0020_2 xmlns="4f09f5c1-b4f8-48fb-8c6e-a8b44e84b292">Rollebeskrivelser</overskrift_x0020_2>
  </documentManagement>
</p:properties>
</file>

<file path=customXml/itemProps1.xml><?xml version="1.0" encoding="utf-8"?>
<ds:datastoreItem xmlns:ds="http://schemas.openxmlformats.org/officeDocument/2006/customXml" ds:itemID="{3EF84E79-0A16-4B53-84FB-DA68C3A6648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80721B7-53BB-453A-9A9B-29771A7440BD}"/>
</file>

<file path=customXml/itemProps3.xml><?xml version="1.0" encoding="utf-8"?>
<ds:datastoreItem xmlns:ds="http://schemas.openxmlformats.org/officeDocument/2006/customXml" ds:itemID="{49701B36-FE86-49EB-AD96-C117B746333C}">
  <ds:schemaRefs>
    <ds:schemaRef ds:uri="1ad18e57-1846-4ffb-a171-01e80b4d2f32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d5a57932-0050-4f19-8387-adf3f858988c"/>
    <ds:schemaRef ds:uri="http://purl.org/dc/dcmitype/"/>
    <ds:schemaRef ds:uri="http://purl.org/dc/terms/"/>
    <ds:schemaRef ds:uri="http://schemas.microsoft.com/office/2006/documentManagement/typ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KOMBIT</Template>
  <TotalTime>15583</TotalTime>
  <Words>1927</Words>
  <Application>Microsoft Office PowerPoint</Application>
  <PresentationFormat>Skærmshow (4:3)</PresentationFormat>
  <Paragraphs>287</Paragraphs>
  <Slides>27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27</vt:i4>
      </vt:variant>
    </vt:vector>
  </HeadingPairs>
  <TitlesOfParts>
    <vt:vector size="31" baseType="lpstr">
      <vt:lpstr>Arial</vt:lpstr>
      <vt:lpstr>Calibri</vt:lpstr>
      <vt:lpstr>Trebuchet MS</vt:lpstr>
      <vt:lpstr>KOMBIT</vt:lpstr>
      <vt:lpstr>SAPA rollekatalog</vt:lpstr>
      <vt:lpstr>Om rollebeskrivelserne</vt:lpstr>
      <vt:lpstr>Oversigt over SAPA-roller</vt:lpstr>
      <vt:lpstr>Oversigt over vigtige kommunale roller</vt:lpstr>
      <vt:lpstr>Roller relateret til projekt</vt:lpstr>
      <vt:lpstr>Rollebeskrivelse: SAPA-projektleder</vt:lpstr>
      <vt:lpstr>Rollebeskrivelse: SAPA-projektejer</vt:lpstr>
      <vt:lpstr>Roller relateret til idriftsættelse og ibrugtagning</vt:lpstr>
      <vt:lpstr>Rollebeskrivelse: SAPA-administrator</vt:lpstr>
      <vt:lpstr>Rollebeskrivelse: SAPA-superbruger </vt:lpstr>
      <vt:lpstr>Rollebeskrivelse: SAPA-instruktør</vt:lpstr>
      <vt:lpstr>Rollebeskrivelse: SAPA-slutbruger </vt:lpstr>
      <vt:lpstr>Rollebeskrivelse: Leder i afdeling der skal have SAPA</vt:lpstr>
      <vt:lpstr>Roller relateret til forvaltning og drift</vt:lpstr>
      <vt:lpstr>Rollebeskrivelse: SAPA-systemansvarlig</vt:lpstr>
      <vt:lpstr>Rollebeskrivelse: Kommunens SAPA-systemejer</vt:lpstr>
      <vt:lpstr>Rollebeskrivelse: SAPA-supportberettiget bruger</vt:lpstr>
      <vt:lpstr>Øvrige kombit-roller</vt:lpstr>
      <vt:lpstr>Rollebeskrivelse: KOMBIT-programleder</vt:lpstr>
      <vt:lpstr>Rollebeskrivelse: Støttesystemprojektleder </vt:lpstr>
      <vt:lpstr>Rollebeskrivelse: Rolleadministrator</vt:lpstr>
      <vt:lpstr>Rollebeskrivelse: Aftaleadministrator</vt:lpstr>
      <vt:lpstr>Relationer mellem roller  (eksempler)</vt:lpstr>
      <vt:lpstr>Kommunens roller i SAPA (uddannelse) </vt:lpstr>
      <vt:lpstr>Kommunens roller i SAPA (konfiguration) </vt:lpstr>
      <vt:lpstr>Kommunens roller i SAPA (support) </vt:lpstr>
      <vt:lpstr>Eksempel på kommunens organisering af SAPA i drift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Spor om implementering og udrulning</dc:title>
  <dc:subject/>
  <dc:creator>Monica Neesgaard</dc:creator>
  <cp:keywords/>
  <dc:description/>
  <cp:lastModifiedBy>Line Abildgård</cp:lastModifiedBy>
  <cp:revision>473</cp:revision>
  <cp:lastPrinted>2018-08-14T13:54:02Z</cp:lastPrinted>
  <dcterms:created xsi:type="dcterms:W3CDTF">2015-06-02T07:17:34Z</dcterms:created>
  <dcterms:modified xsi:type="dcterms:W3CDTF">2018-08-18T10:05:42Z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0x01010053B2826132E6394097E076E8373EF2A4</vt:lpwstr>
  </property>
  <property fmtid="{D5CDD505-2E9C-101B-9397-08002B2CF9AE}" pid="3" name="Specificering af produkt">
    <vt:lpwstr/>
  </property>
  <property fmtid="{D5CDD505-2E9C-101B-9397-08002B2CF9AE}" pid="4" name="Specificering af målgruppe">
    <vt:lpwstr/>
  </property>
  <property fmtid="{D5CDD505-2E9C-101B-9397-08002B2CF9AE}" pid="5" name="Målgruppe">
    <vt:lpwstr/>
  </property>
  <property fmtid="{D5CDD505-2E9C-101B-9397-08002B2CF9AE}" pid="6" name="b6e8df2f05704a1ca2898f1354178d49">
    <vt:lpwstr/>
  </property>
  <property fmtid="{D5CDD505-2E9C-101B-9397-08002B2CF9AE}" pid="7" name="d1523ec9738a4b6aaf78e8b85e4c35cc">
    <vt:lpwstr/>
  </property>
  <property fmtid="{D5CDD505-2E9C-101B-9397-08002B2CF9AE}" pid="8" name="ha18aa9a05574931b438dc06e9807461">
    <vt:lpwstr/>
  </property>
  <property fmtid="{D5CDD505-2E9C-101B-9397-08002B2CF9AE}" pid="9" name="Type_x0020_kommunikation_x002F_PR">
    <vt:lpwstr/>
  </property>
  <property fmtid="{D5CDD505-2E9C-101B-9397-08002B2CF9AE}" pid="10" name="d8c208056fd94debbfd241db6663f50d">
    <vt:lpwstr/>
  </property>
  <property fmtid="{D5CDD505-2E9C-101B-9397-08002B2CF9AE}" pid="11" name="KLE">
    <vt:lpwstr/>
  </property>
  <property fmtid="{D5CDD505-2E9C-101B-9397-08002B2CF9AE}" pid="12" name="Type kommunikation/PR">
    <vt:lpwstr/>
  </property>
  <property fmtid="{D5CDD505-2E9C-101B-9397-08002B2CF9AE}" pid="13" name="Projektnavn">
    <vt:lpwstr>SAPA</vt:lpwstr>
  </property>
  <property fmtid="{D5CDD505-2E9C-101B-9397-08002B2CF9AE}" pid="14" name="Programnavn">
    <vt:lpwstr>Rammearkitektur</vt:lpwstr>
  </property>
  <property fmtid="{D5CDD505-2E9C-101B-9397-08002B2CF9AE}" pid="15" name="Fase">
    <vt:lpwstr>Krav og kontrakter</vt:lpwstr>
  </property>
  <property fmtid="{D5CDD505-2E9C-101B-9397-08002B2CF9AE}" pid="16" name="Planlagt Faseovergang">
    <vt:filetime>2013-05-31T22:00:00Z</vt:filetime>
  </property>
</Properties>
</file>